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0" r:id="rId2"/>
    <p:sldId id="259" r:id="rId3"/>
    <p:sldId id="261" r:id="rId4"/>
    <p:sldId id="265" r:id="rId5"/>
    <p:sldId id="266" r:id="rId6"/>
    <p:sldId id="262" r:id="rId7"/>
    <p:sldId id="258" r:id="rId8"/>
    <p:sldId id="264" r:id="rId9"/>
  </p:sldIdLst>
  <p:sldSz cx="12192000" cy="6858000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71739" autoAdjust="0"/>
  </p:normalViewPr>
  <p:slideViewPr>
    <p:cSldViewPr snapToGrid="0">
      <p:cViewPr varScale="1">
        <p:scale>
          <a:sx n="64" d="100"/>
          <a:sy n="64" d="100"/>
        </p:scale>
        <p:origin x="133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4699F3-C302-4D83-9246-2BC7A7970138}" type="datetimeFigureOut">
              <a:rPr lang="nl-BE" smtClean="0"/>
              <a:t>17/11/2015</a:t>
            </a:fld>
            <a:endParaRPr lang="nl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96CACC-1B0D-46FF-83C6-78AE8103CDAD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732737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nl-BE" dirty="0" smtClean="0"/>
              <a:t>Heeft</a:t>
            </a:r>
            <a:r>
              <a:rPr lang="nl-BE" baseline="0" dirty="0" smtClean="0"/>
              <a:t> ze </a:t>
            </a:r>
            <a:r>
              <a:rPr lang="nl-BE" dirty="0" smtClean="0"/>
              <a:t>risicofactor(en) voor perceptief GV?	NEEN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BE" dirty="0" smtClean="0"/>
              <a:t>Is</a:t>
            </a:r>
            <a:r>
              <a:rPr lang="nl-BE" baseline="0" dirty="0" smtClean="0"/>
              <a:t> er een indicatie voor audiometrie?	NEEN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BE" baseline="0" dirty="0" smtClean="0"/>
              <a:t>Welk beleid voer je?	Geen nazorg/voorstellen om naar de huisarts te gaan</a:t>
            </a:r>
            <a:endParaRPr lang="nl-BE" dirty="0" smtClean="0"/>
          </a:p>
          <a:p>
            <a:endParaRPr lang="nl-BE" dirty="0" smtClean="0"/>
          </a:p>
          <a:p>
            <a:endParaRPr lang="nl-BE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96CACC-1B0D-46FF-83C6-78AE8103CDAD}" type="slidenum">
              <a:rPr lang="nl-BE" smtClean="0"/>
              <a:t>1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2593663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nl-BE" dirty="0" smtClean="0"/>
              <a:t>Heeft</a:t>
            </a:r>
            <a:r>
              <a:rPr lang="nl-BE" baseline="0" dirty="0" smtClean="0"/>
              <a:t> ze </a:t>
            </a:r>
            <a:r>
              <a:rPr lang="nl-BE" dirty="0" smtClean="0"/>
              <a:t>risicofactor(en) voor perceptief GV?	JA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nl-BE" dirty="0" smtClean="0"/>
              <a:t>Is er een indicatie voor audiometrie	JA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nl-BE" dirty="0" smtClean="0"/>
              <a:t>Ouders</a:t>
            </a:r>
            <a:r>
              <a:rPr lang="nl-BE" baseline="0" dirty="0" smtClean="0"/>
              <a:t> gaan akkoord voor een CLB-onderzoek. Ze wensen geen onderzoek bij NKO want kindje ontwikkelt zich goed. Geen bezorgdheden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nl-BE" dirty="0" smtClean="0"/>
              <a:t>Welk audiometrieprotocol kies je? 	KK1/35 dB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nl-BE" dirty="0" smtClean="0"/>
              <a:t>Resultaat</a:t>
            </a:r>
            <a:r>
              <a:rPr lang="nl-BE" baseline="0" dirty="0" smtClean="0"/>
              <a:t> audio is pass voor 1000 en 4000 re en li: P2-P3, P1-P2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nl-BE" baseline="0" dirty="0" smtClean="0"/>
              <a:t>Welk beleid voer je? Geen bijzonder beleid en screenen in 1</a:t>
            </a:r>
            <a:r>
              <a:rPr lang="nl-BE" baseline="30000" dirty="0" smtClean="0"/>
              <a:t>e</a:t>
            </a:r>
            <a:r>
              <a:rPr lang="nl-BE" baseline="0" dirty="0" smtClean="0"/>
              <a:t> </a:t>
            </a:r>
            <a:r>
              <a:rPr lang="nl-BE" baseline="0" dirty="0" err="1" smtClean="0"/>
              <a:t>lj</a:t>
            </a:r>
            <a:r>
              <a:rPr lang="nl-BE" baseline="0" dirty="0" smtClean="0"/>
              <a:t>.</a:t>
            </a: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96CACC-1B0D-46FF-83C6-78AE8103CDAD}" type="slidenum">
              <a:rPr lang="nl-BE" smtClean="0"/>
              <a:t>2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7113448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nl-BE" dirty="0" smtClean="0"/>
              <a:t>Moet Paul worden gescreend?	JA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BE" dirty="0" smtClean="0"/>
              <a:t>Welk audiometrieprotocol kies je?	30dB/lj1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nl-BE" dirty="0" smtClean="0"/>
              <a:t>Audiometrieresultaat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BE" dirty="0" smtClean="0"/>
              <a:t>Welk beleid voer je?		Geen nazorg</a:t>
            </a:r>
          </a:p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96CACC-1B0D-46FF-83C6-78AE8103CDAD}" type="slidenum">
              <a:rPr lang="nl-BE" smtClean="0"/>
              <a:t>3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57484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nl-BE" dirty="0" smtClean="0"/>
              <a:t>Wordt Jef gescreend?	JA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nl-BE" dirty="0" smtClean="0"/>
              <a:t>Resultaat audiometrie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BE" dirty="0" smtClean="0"/>
              <a:t>Welk beleid voer je?	OTOSCOPIE</a:t>
            </a:r>
            <a:r>
              <a:rPr lang="nl-BE" baseline="0" dirty="0" smtClean="0"/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nl-BE" baseline="0" dirty="0" smtClean="0"/>
              <a:t>Resultaat </a:t>
            </a:r>
            <a:r>
              <a:rPr lang="nl-BE" baseline="0" dirty="0" err="1" smtClean="0"/>
              <a:t>otoscopie</a:t>
            </a:r>
            <a:endParaRPr lang="nl-BE" baseline="0" dirty="0" smtClean="0"/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nl-BE" dirty="0" smtClean="0"/>
              <a:t>Welk is je beleid bij dit resultaat?	S</a:t>
            </a:r>
            <a:r>
              <a:rPr lang="nl-BE" baseline="0" dirty="0" smtClean="0"/>
              <a:t>electief onderzoek wegens OME zonder zorg over ontwikkeling</a:t>
            </a: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96CACC-1B0D-46FF-83C6-78AE8103CDAD}" type="slidenum">
              <a:rPr lang="nl-BE" smtClean="0"/>
              <a:t>4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8703578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nl-BE" dirty="0" smtClean="0"/>
              <a:t>Selectief onderzoek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nl-BE" dirty="0" smtClean="0"/>
              <a:t>Resultaat audiometrie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BE" dirty="0" smtClean="0"/>
              <a:t>Welk is je beleid bij dit resultaat?	Geen nazorg / eventueel </a:t>
            </a:r>
            <a:r>
              <a:rPr lang="nl-BE" dirty="0" err="1" smtClean="0"/>
              <a:t>otoscopie</a:t>
            </a:r>
            <a:endParaRPr lang="nl-BE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nl-BE" dirty="0" err="1" smtClean="0"/>
              <a:t>Otoscopie</a:t>
            </a:r>
            <a:r>
              <a:rPr lang="nl-BE" dirty="0" smtClean="0"/>
              <a:t> resultaat – beleid ongewijzigd</a:t>
            </a: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96CACC-1B0D-46FF-83C6-78AE8103CDAD}" type="slidenum">
              <a:rPr lang="nl-BE" smtClean="0"/>
              <a:t>5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1566005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nl-BE" dirty="0" smtClean="0"/>
              <a:t>Heeft</a:t>
            </a:r>
            <a:r>
              <a:rPr lang="nl-BE" baseline="0" dirty="0" smtClean="0"/>
              <a:t> ze risicofactor(en) voor perceptief GV?	JA</a:t>
            </a:r>
            <a:endParaRPr lang="nl-BE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BE" dirty="0" smtClean="0"/>
              <a:t>Moet ze worden gescreend?	JA</a:t>
            </a:r>
          </a:p>
          <a:p>
            <a:r>
              <a:rPr lang="nl-BE" dirty="0" smtClean="0"/>
              <a:t>Resultaat audiometrie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BE" dirty="0" smtClean="0"/>
              <a:t>Welk beleid voer</a:t>
            </a:r>
            <a:r>
              <a:rPr lang="nl-BE" baseline="0" dirty="0" smtClean="0"/>
              <a:t> je</a:t>
            </a:r>
            <a:r>
              <a:rPr lang="nl-BE" dirty="0" smtClean="0"/>
              <a:t>?	Doorverwijzing</a:t>
            </a:r>
            <a:r>
              <a:rPr lang="nl-BE" baseline="0" dirty="0" smtClean="0"/>
              <a:t> / (</a:t>
            </a:r>
            <a:r>
              <a:rPr lang="nl-BE" dirty="0" smtClean="0"/>
              <a:t>OTOSCOPIE)</a:t>
            </a:r>
            <a:r>
              <a:rPr lang="nl-BE" baseline="0" dirty="0" smtClean="0"/>
              <a:t> wegens RF voor gehoorverlies</a:t>
            </a:r>
            <a:endParaRPr lang="nl-BE" baseline="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nl-BE" baseline="0" dirty="0" smtClean="0"/>
              <a:t>Resultaat </a:t>
            </a:r>
            <a:r>
              <a:rPr lang="nl-BE" baseline="0" dirty="0" err="1" smtClean="0"/>
              <a:t>otoscopie</a:t>
            </a:r>
            <a:r>
              <a:rPr lang="nl-BE" baseline="0" dirty="0" smtClean="0"/>
              <a:t> – beleid onveranderd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96CACC-1B0D-46FF-83C6-78AE8103CDAD}" type="slidenum">
              <a:rPr lang="nl-BE" smtClean="0"/>
              <a:t>6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5011676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nl-BE" dirty="0" smtClean="0"/>
              <a:t>Moet Arthur worden gescreend?	JA, gehoor van li oor is relevant ; screening ook laten afhangen van de nauwgezetheid van de ORL-opvolging</a:t>
            </a:r>
          </a:p>
          <a:p>
            <a:r>
              <a:rPr lang="nl-BE" dirty="0" smtClean="0"/>
              <a:t>Resultaat</a:t>
            </a:r>
            <a:r>
              <a:rPr lang="nl-BE" baseline="0" dirty="0" smtClean="0"/>
              <a:t> audiometrie</a:t>
            </a:r>
            <a:endParaRPr lang="nl-BE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BE" dirty="0" smtClean="0"/>
              <a:t>Wel beleid voer je?		</a:t>
            </a:r>
            <a:r>
              <a:rPr lang="nl-BE" dirty="0" err="1" smtClean="0"/>
              <a:t>Otoscopie</a:t>
            </a:r>
            <a:r>
              <a:rPr lang="nl-BE" dirty="0" smtClean="0"/>
              <a:t> / Aanmoedigen opvolging NKO</a:t>
            </a:r>
          </a:p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96CACC-1B0D-46FF-83C6-78AE8103CDAD}" type="slidenum">
              <a:rPr lang="nl-BE" smtClean="0"/>
              <a:t>7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5805800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nl-BE" dirty="0" smtClean="0"/>
              <a:t>Krijgt </a:t>
            </a:r>
            <a:r>
              <a:rPr lang="nl-BE" dirty="0" err="1" smtClean="0"/>
              <a:t>Ake</a:t>
            </a:r>
            <a:r>
              <a:rPr lang="nl-BE" dirty="0" smtClean="0"/>
              <a:t> een</a:t>
            </a:r>
            <a:r>
              <a:rPr lang="nl-BE" baseline="0" dirty="0" smtClean="0"/>
              <a:t> gehooronderzoek</a:t>
            </a:r>
            <a:r>
              <a:rPr lang="nl-BE" dirty="0" smtClean="0"/>
              <a:t>?	JA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BE" dirty="0" smtClean="0"/>
              <a:t>Welk audiometrieprotocol gebruikt</a:t>
            </a:r>
            <a:r>
              <a:rPr lang="nl-BE" baseline="0" dirty="0" smtClean="0"/>
              <a:t> je? 	1KK/35dB, 2KK/35dB OF1 LJ/30dB</a:t>
            </a:r>
            <a:endParaRPr lang="nl-BE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BE" dirty="0" smtClean="0"/>
              <a:t>Welk beleid voer je?		Sowieso v</a:t>
            </a:r>
            <a:r>
              <a:rPr lang="nl-BE" baseline="0" dirty="0" smtClean="0"/>
              <a:t>erwijzen wegens zorg over ontwikkeling - </a:t>
            </a:r>
            <a:r>
              <a:rPr lang="nl-BE" dirty="0" smtClean="0"/>
              <a:t>(</a:t>
            </a:r>
            <a:r>
              <a:rPr lang="nl-BE" dirty="0" err="1" smtClean="0"/>
              <a:t>Otoscopie</a:t>
            </a:r>
            <a:r>
              <a:rPr lang="nl-BE" dirty="0" smtClean="0"/>
              <a:t> hoeft niet maar kan)</a:t>
            </a: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96CACC-1B0D-46FF-83C6-78AE8103CDAD}" type="slidenum">
              <a:rPr lang="nl-BE" smtClean="0"/>
              <a:t>8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8226730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E146D-E086-43EB-B3B4-466D7362046B}" type="datetimeFigureOut">
              <a:rPr lang="nl-BE" smtClean="0"/>
              <a:t>17/11/2015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E1401-1662-48B1-ABD6-6F657526F06A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461172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E146D-E086-43EB-B3B4-466D7362046B}" type="datetimeFigureOut">
              <a:rPr lang="nl-BE" smtClean="0"/>
              <a:t>17/11/2015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E1401-1662-48B1-ABD6-6F657526F06A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422141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E146D-E086-43EB-B3B4-466D7362046B}" type="datetimeFigureOut">
              <a:rPr lang="nl-BE" smtClean="0"/>
              <a:t>17/11/2015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E1401-1662-48B1-ABD6-6F657526F06A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616837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E146D-E086-43EB-B3B4-466D7362046B}" type="datetimeFigureOut">
              <a:rPr lang="nl-BE" smtClean="0"/>
              <a:t>17/11/2015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E1401-1662-48B1-ABD6-6F657526F06A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319485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E146D-E086-43EB-B3B4-466D7362046B}" type="datetimeFigureOut">
              <a:rPr lang="nl-BE" smtClean="0"/>
              <a:t>17/11/2015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E1401-1662-48B1-ABD6-6F657526F06A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01736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E146D-E086-43EB-B3B4-466D7362046B}" type="datetimeFigureOut">
              <a:rPr lang="nl-BE" smtClean="0"/>
              <a:t>17/11/2015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E1401-1662-48B1-ABD6-6F657526F06A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872170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E146D-E086-43EB-B3B4-466D7362046B}" type="datetimeFigureOut">
              <a:rPr lang="nl-BE" smtClean="0"/>
              <a:t>17/11/2015</a:t>
            </a:fld>
            <a:endParaRPr lang="nl-B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E1401-1662-48B1-ABD6-6F657526F06A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741900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E146D-E086-43EB-B3B4-466D7362046B}" type="datetimeFigureOut">
              <a:rPr lang="nl-BE" smtClean="0"/>
              <a:t>17/11/2015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E1401-1662-48B1-ABD6-6F657526F06A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923085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E146D-E086-43EB-B3B4-466D7362046B}" type="datetimeFigureOut">
              <a:rPr lang="nl-BE" smtClean="0"/>
              <a:t>17/11/2015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E1401-1662-48B1-ABD6-6F657526F06A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160805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E146D-E086-43EB-B3B4-466D7362046B}" type="datetimeFigureOut">
              <a:rPr lang="nl-BE" smtClean="0"/>
              <a:t>17/11/2015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E1401-1662-48B1-ABD6-6F657526F06A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030903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E146D-E086-43EB-B3B4-466D7362046B}" type="datetimeFigureOut">
              <a:rPr lang="nl-BE" smtClean="0"/>
              <a:t>17/11/2015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E1401-1662-48B1-ABD6-6F657526F06A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646292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EE146D-E086-43EB-B3B4-466D7362046B}" type="datetimeFigureOut">
              <a:rPr lang="nl-BE" smtClean="0"/>
              <a:t>17/11/2015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EE1401-1662-48B1-ABD6-6F657526F06A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942946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jpeg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jpg"/><Relationship Id="rId5" Type="http://schemas.openxmlformats.org/officeDocument/2006/relationships/image" Target="../media/image10.pn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jpg"/><Relationship Id="rId5" Type="http://schemas.openxmlformats.org/officeDocument/2006/relationships/image" Target="../media/image10.pn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jpg"/><Relationship Id="rId5" Type="http://schemas.openxmlformats.org/officeDocument/2006/relationships/image" Target="../media/image10.png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jpg"/><Relationship Id="rId5" Type="http://schemas.openxmlformats.org/officeDocument/2006/relationships/image" Target="../media/image10.png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jpg"/><Relationship Id="rId5" Type="http://schemas.openxmlformats.org/officeDocument/2006/relationships/image" Target="../media/image14.jp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405519" y="230590"/>
            <a:ext cx="6917635" cy="646331"/>
          </a:xfrm>
          <a:prstGeom prst="rect">
            <a:avLst/>
          </a:prstGeo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BE" sz="36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Casus: CHARLOTTE DE SMET, 1KK</a:t>
            </a:r>
            <a:endParaRPr lang="nl-BE" sz="36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5" name="Tekstvak 4"/>
          <p:cNvSpPr txBox="1"/>
          <p:nvPr/>
        </p:nvSpPr>
        <p:spPr>
          <a:xfrm>
            <a:off x="506274" y="981143"/>
            <a:ext cx="6997147" cy="175432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BE" sz="2400" u="sng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Informatie</a:t>
            </a:r>
            <a:r>
              <a:rPr lang="nl-BE" sz="2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: </a:t>
            </a:r>
          </a:p>
          <a:p>
            <a:r>
              <a:rPr lang="nl-BE" sz="20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Algo: Pass - ZGS-duur: 37w </a:t>
            </a:r>
          </a:p>
          <a:p>
            <a:r>
              <a:rPr lang="nl-BE" sz="2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I</a:t>
            </a:r>
            <a:r>
              <a:rPr lang="nl-BE" sz="20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ntermittente lichte oorpijn Li sinds 1w.</a:t>
            </a:r>
          </a:p>
          <a:p>
            <a:r>
              <a:rPr lang="nl-BE" sz="200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Geen melding van </a:t>
            </a:r>
            <a:r>
              <a:rPr lang="nl-BE" sz="20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gehoorprobleem </a:t>
            </a:r>
          </a:p>
          <a:p>
            <a:endParaRPr lang="nl-BE" sz="2000" dirty="0" smtClean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6" name="Tekstvak 5"/>
          <p:cNvSpPr txBox="1"/>
          <p:nvPr/>
        </p:nvSpPr>
        <p:spPr>
          <a:xfrm>
            <a:off x="7699518" y="957728"/>
            <a:ext cx="4230094" cy="230832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BE" sz="2400" u="sng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Risicofactoren perceptief GV</a:t>
            </a:r>
            <a:r>
              <a:rPr lang="nl-BE" sz="2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: </a:t>
            </a:r>
          </a:p>
          <a:p>
            <a:r>
              <a:rPr lang="nl-BE" sz="20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sym typeface="Wingdings" panose="05000000000000000000" pitchFamily="2" charset="2"/>
              </a:rPr>
              <a:t> </a:t>
            </a:r>
            <a:r>
              <a:rPr lang="nl-BE" sz="2000" dirty="0" smtClean="0">
                <a:ln w="0"/>
                <a:solidFill>
                  <a:schemeClr val="accent1"/>
                </a:solidFill>
              </a:rPr>
              <a:t>Geen neonatale gehoortest</a:t>
            </a:r>
            <a:endParaRPr lang="nl-BE" sz="2400" dirty="0" smtClean="0">
              <a:ln w="0"/>
              <a:solidFill>
                <a:schemeClr val="accent1"/>
              </a:solidFill>
            </a:endParaRPr>
          </a:p>
          <a:p>
            <a:r>
              <a:rPr lang="nl-BE" sz="2000" dirty="0" smtClean="0">
                <a:ln w="0"/>
                <a:solidFill>
                  <a:schemeClr val="accent1"/>
                </a:solidFill>
                <a:sym typeface="Wingdings" panose="05000000000000000000" pitchFamily="2" charset="2"/>
              </a:rPr>
              <a:t> </a:t>
            </a:r>
            <a:r>
              <a:rPr lang="nl-BE" sz="2000" dirty="0" smtClean="0">
                <a:ln w="0"/>
                <a:solidFill>
                  <a:schemeClr val="accent1"/>
                </a:solidFill>
              </a:rPr>
              <a:t>Prematuriteit (≤ 32w)</a:t>
            </a:r>
            <a:endParaRPr lang="nl-BE" sz="2000" dirty="0">
              <a:ln w="0"/>
              <a:solidFill>
                <a:schemeClr val="accent1"/>
              </a:solidFill>
            </a:endParaRPr>
          </a:p>
          <a:p>
            <a:r>
              <a:rPr lang="nl-BE" sz="20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sym typeface="Wingdings" panose="05000000000000000000" pitchFamily="2" charset="2"/>
              </a:rPr>
              <a:t> </a:t>
            </a:r>
            <a:r>
              <a:rPr lang="nl-BE" sz="2000" dirty="0" smtClean="0">
                <a:ln w="0"/>
                <a:solidFill>
                  <a:schemeClr val="accent1"/>
                </a:solidFill>
              </a:rPr>
              <a:t>Intra-uteriene </a:t>
            </a:r>
            <a:r>
              <a:rPr lang="nl-BE" sz="2000" dirty="0">
                <a:ln w="0"/>
                <a:solidFill>
                  <a:schemeClr val="accent1"/>
                </a:solidFill>
              </a:rPr>
              <a:t>CMV-infectie</a:t>
            </a:r>
          </a:p>
          <a:p>
            <a:r>
              <a:rPr lang="nl-BE" sz="20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sym typeface="Wingdings" panose="05000000000000000000" pitchFamily="2" charset="2"/>
              </a:rPr>
              <a:t> </a:t>
            </a:r>
            <a:r>
              <a:rPr lang="nl-BE" sz="2000" dirty="0" smtClean="0">
                <a:ln w="0"/>
                <a:solidFill>
                  <a:schemeClr val="accent1"/>
                </a:solidFill>
              </a:rPr>
              <a:t>Bacteriële </a:t>
            </a:r>
            <a:r>
              <a:rPr lang="nl-BE" sz="2000" dirty="0">
                <a:ln w="0"/>
                <a:solidFill>
                  <a:schemeClr val="accent1"/>
                </a:solidFill>
              </a:rPr>
              <a:t>meningitis</a:t>
            </a:r>
          </a:p>
          <a:p>
            <a:r>
              <a:rPr lang="nl-BE" sz="2000" dirty="0" smtClean="0">
                <a:ln w="0"/>
                <a:solidFill>
                  <a:schemeClr val="accent1"/>
                </a:solidFill>
                <a:sym typeface="Wingdings" panose="05000000000000000000" pitchFamily="2" charset="2"/>
              </a:rPr>
              <a:t> Zware h</a:t>
            </a:r>
            <a:r>
              <a:rPr lang="nl-BE" sz="2000" dirty="0" smtClean="0">
                <a:ln w="0"/>
                <a:solidFill>
                  <a:schemeClr val="accent1"/>
                </a:solidFill>
              </a:rPr>
              <a:t>oofdtrauma</a:t>
            </a:r>
          </a:p>
          <a:p>
            <a:r>
              <a:rPr lang="nl-BE" sz="2000" dirty="0" smtClean="0">
                <a:ln w="0"/>
                <a:solidFill>
                  <a:schemeClr val="accent1"/>
                </a:solidFill>
                <a:sym typeface="Wingdings" panose="05000000000000000000" pitchFamily="2" charset="2"/>
              </a:rPr>
              <a:t> </a:t>
            </a:r>
            <a:r>
              <a:rPr lang="nl-BE" sz="2000" dirty="0" smtClean="0">
                <a:ln w="0"/>
                <a:solidFill>
                  <a:schemeClr val="accent1"/>
                </a:solidFill>
              </a:rPr>
              <a:t>Familiale erfelijke slechthorendheid</a:t>
            </a:r>
            <a:endParaRPr lang="nl-BE" sz="2000" dirty="0">
              <a:ln w="0"/>
              <a:solidFill>
                <a:schemeClr val="accent1"/>
              </a:solidFill>
            </a:endParaRPr>
          </a:p>
        </p:txBody>
      </p:sp>
      <p:sp>
        <p:nvSpPr>
          <p:cNvPr id="9" name="Tekstvak 8"/>
          <p:cNvSpPr txBox="1"/>
          <p:nvPr/>
        </p:nvSpPr>
        <p:spPr>
          <a:xfrm>
            <a:off x="471789" y="2804387"/>
            <a:ext cx="6998472" cy="46166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BE" sz="2400" u="sng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Indicatie voor audiometrie</a:t>
            </a:r>
            <a:r>
              <a:rPr lang="nl-BE" sz="2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: 	</a:t>
            </a:r>
            <a:r>
              <a:rPr lang="nl-BE" sz="2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sym typeface="Wingdings" panose="05000000000000000000" pitchFamily="2" charset="2"/>
              </a:rPr>
              <a:t> </a:t>
            </a:r>
            <a:r>
              <a:rPr lang="nl-BE" sz="2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Ja 		</a:t>
            </a:r>
            <a:r>
              <a:rPr lang="nl-BE" sz="2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sym typeface="Wingdings" panose="05000000000000000000" pitchFamily="2" charset="2"/>
              </a:rPr>
              <a:t> </a:t>
            </a:r>
            <a:r>
              <a:rPr lang="nl-BE" sz="2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Nee</a:t>
            </a:r>
            <a:endParaRPr lang="nl-BE" sz="2000" dirty="0" smtClean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Tekstvak 10"/>
          <p:cNvSpPr txBox="1"/>
          <p:nvPr/>
        </p:nvSpPr>
        <p:spPr>
          <a:xfrm>
            <a:off x="8343900" y="3546791"/>
            <a:ext cx="3585711" cy="261610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BE" sz="2400" u="sng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Beleid</a:t>
            </a:r>
            <a:r>
              <a:rPr lang="nl-BE" sz="2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: </a:t>
            </a:r>
          </a:p>
          <a:p>
            <a:r>
              <a:rPr lang="nl-BE" sz="20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sym typeface="Wingdings" panose="05000000000000000000" pitchFamily="2" charset="2"/>
              </a:rPr>
              <a:t> Geen nazorg</a:t>
            </a:r>
            <a:endParaRPr lang="nl-BE" sz="2400" b="1" dirty="0" smtClean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r>
              <a:rPr lang="nl-BE" sz="20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sym typeface="Wingdings" panose="05000000000000000000" pitchFamily="2" charset="2"/>
              </a:rPr>
              <a:t> Doorverwijzing</a:t>
            </a:r>
            <a:endParaRPr lang="nl-BE" sz="2000" b="1" dirty="0" smtClean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r>
              <a:rPr lang="nl-BE" sz="20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sym typeface="Wingdings" panose="05000000000000000000" pitchFamily="2" charset="2"/>
              </a:rPr>
              <a:t> Selectief onderzoek</a:t>
            </a:r>
            <a:endParaRPr lang="nl-BE" sz="2000" dirty="0" smtClean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marL="342900" indent="-342900">
              <a:buFont typeface="Wingdings" panose="05000000000000000000" pitchFamily="2" charset="2"/>
              <a:buChar char="o"/>
            </a:pPr>
            <a:r>
              <a:rPr lang="nl-BE" sz="200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sym typeface="Wingdings" panose="05000000000000000000" pitchFamily="2" charset="2"/>
              </a:rPr>
              <a:t>Otoscopie </a:t>
            </a:r>
          </a:p>
          <a:p>
            <a:pPr marL="342900" indent="-342900">
              <a:buFont typeface="Wingdings" panose="05000000000000000000" pitchFamily="2" charset="2"/>
              <a:buChar char="o"/>
            </a:pPr>
            <a:r>
              <a:rPr lang="nl-BE" sz="200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sym typeface="Wingdings" panose="05000000000000000000" pitchFamily="2" charset="2"/>
              </a:rPr>
              <a:t>Opvolging ORL aanmoedigen</a:t>
            </a:r>
            <a:endParaRPr lang="nl-BE" sz="2000" dirty="0" smtClean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sym typeface="Wingdings" panose="05000000000000000000" pitchFamily="2" charset="2"/>
            </a:endParaRPr>
          </a:p>
          <a:p>
            <a:r>
              <a:rPr lang="nl-BE" sz="200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sym typeface="Wingdings" panose="05000000000000000000" pitchFamily="2" charset="2"/>
              </a:rPr>
              <a:t> Ander</a:t>
            </a:r>
            <a:endParaRPr lang="nl-BE" sz="2000" dirty="0" smtClean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r>
              <a:rPr lang="nl-BE" sz="20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sym typeface="Wingdings" panose="05000000000000000000" pitchFamily="2" charset="2"/>
              </a:rPr>
              <a:t> Weet niet</a:t>
            </a:r>
            <a:endParaRPr lang="nl-BE" sz="20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5" name="Tekstvak 14"/>
          <p:cNvSpPr txBox="1"/>
          <p:nvPr/>
        </p:nvSpPr>
        <p:spPr>
          <a:xfrm>
            <a:off x="9265924" y="6272489"/>
            <a:ext cx="2663687" cy="46166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BE" sz="2400" u="sng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Registratie in LARS</a:t>
            </a:r>
            <a:r>
              <a:rPr lang="nl-BE" sz="2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68387" y="2712054"/>
            <a:ext cx="658425" cy="792549"/>
          </a:xfrm>
          <a:prstGeom prst="rect">
            <a:avLst/>
          </a:prstGeom>
        </p:spPr>
      </p:pic>
      <p:pic>
        <p:nvPicPr>
          <p:cNvPr id="14" name="Afbeelding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42408" y="3780190"/>
            <a:ext cx="658425" cy="792549"/>
          </a:xfrm>
          <a:prstGeom prst="rect">
            <a:avLst/>
          </a:prstGeom>
        </p:spPr>
      </p:pic>
      <p:sp>
        <p:nvSpPr>
          <p:cNvPr id="16" name="Tekstvak 15"/>
          <p:cNvSpPr txBox="1"/>
          <p:nvPr/>
        </p:nvSpPr>
        <p:spPr>
          <a:xfrm>
            <a:off x="11439631" y="937081"/>
            <a:ext cx="4219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endParaRPr lang="nl-BE" sz="2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Afbeelding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1038" y="981706"/>
            <a:ext cx="2642383" cy="175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5423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1" grpId="0" animBg="1"/>
      <p:bldP spid="15" grpId="0" animBg="1"/>
      <p:bldP spid="1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405519" y="230590"/>
            <a:ext cx="6917635" cy="646331"/>
          </a:xfrm>
          <a:prstGeom prst="rect">
            <a:avLst/>
          </a:prstGeo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BE" sz="36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Casus: INDRA MARTENS, 1KK</a:t>
            </a:r>
            <a:endParaRPr lang="nl-BE" sz="36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5" name="Tekstvak 4"/>
          <p:cNvSpPr txBox="1"/>
          <p:nvPr/>
        </p:nvSpPr>
        <p:spPr>
          <a:xfrm>
            <a:off x="485702" y="944774"/>
            <a:ext cx="6997147" cy="138499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BE" sz="2400" u="sng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Informatie</a:t>
            </a:r>
            <a:r>
              <a:rPr lang="nl-BE" sz="2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: </a:t>
            </a:r>
          </a:p>
          <a:p>
            <a:r>
              <a:rPr lang="nl-BE" sz="20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Algo: Pass - ZGS-duur</a:t>
            </a:r>
            <a:r>
              <a:rPr lang="nl-BE" sz="200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: </a:t>
            </a:r>
            <a:r>
              <a:rPr lang="nl-BE" sz="200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32 w </a:t>
            </a:r>
            <a:endParaRPr lang="nl-BE" sz="20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r>
              <a:rPr lang="nl-BE" sz="200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Geen </a:t>
            </a:r>
            <a:r>
              <a:rPr lang="nl-BE" sz="200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zorg over de ontwikkeling </a:t>
            </a:r>
            <a:endParaRPr lang="nl-BE" sz="20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endParaRPr lang="nl-BE" sz="2000" dirty="0" smtClean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6" name="Tekstvak 5"/>
          <p:cNvSpPr txBox="1"/>
          <p:nvPr/>
        </p:nvSpPr>
        <p:spPr>
          <a:xfrm>
            <a:off x="7699518" y="957728"/>
            <a:ext cx="4230094" cy="230832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BE" sz="2400" u="sng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Risicofactoren perceptief GV</a:t>
            </a:r>
            <a:r>
              <a:rPr lang="nl-BE" sz="2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: </a:t>
            </a:r>
          </a:p>
          <a:p>
            <a:r>
              <a:rPr lang="nl-BE" sz="20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sym typeface="Wingdings" panose="05000000000000000000" pitchFamily="2" charset="2"/>
              </a:rPr>
              <a:t></a:t>
            </a:r>
            <a:r>
              <a:rPr lang="nl-BE" sz="2000" b="1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sym typeface="Wingdings" panose="05000000000000000000" pitchFamily="2" charset="2"/>
              </a:rPr>
              <a:t> </a:t>
            </a:r>
            <a:r>
              <a:rPr lang="nl-BE" sz="2000" dirty="0" smtClean="0">
                <a:ln w="0"/>
                <a:solidFill>
                  <a:schemeClr val="accent1"/>
                </a:solidFill>
              </a:rPr>
              <a:t>Geen neonatale gehoortest</a:t>
            </a:r>
            <a:endParaRPr lang="nl-BE" sz="2400" dirty="0" smtClean="0">
              <a:ln w="0"/>
              <a:solidFill>
                <a:schemeClr val="accent1"/>
              </a:solidFill>
            </a:endParaRPr>
          </a:p>
          <a:p>
            <a:r>
              <a:rPr lang="nl-BE" sz="2000" dirty="0" smtClean="0">
                <a:ln w="0"/>
                <a:solidFill>
                  <a:schemeClr val="accent1"/>
                </a:solidFill>
                <a:sym typeface="Wingdings" panose="05000000000000000000" pitchFamily="2" charset="2"/>
              </a:rPr>
              <a:t> </a:t>
            </a:r>
            <a:r>
              <a:rPr lang="nl-BE" sz="2000" dirty="0" smtClean="0">
                <a:ln w="0"/>
                <a:solidFill>
                  <a:schemeClr val="accent1"/>
                </a:solidFill>
              </a:rPr>
              <a:t>Prematuriteit (≤ 32w)</a:t>
            </a:r>
            <a:endParaRPr lang="nl-BE" sz="2000" dirty="0">
              <a:ln w="0"/>
              <a:solidFill>
                <a:schemeClr val="accent1"/>
              </a:solidFill>
            </a:endParaRPr>
          </a:p>
          <a:p>
            <a:r>
              <a:rPr lang="nl-BE" sz="20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sym typeface="Wingdings" panose="05000000000000000000" pitchFamily="2" charset="2"/>
              </a:rPr>
              <a:t> </a:t>
            </a:r>
            <a:r>
              <a:rPr lang="nl-BE" sz="20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Intra-uteriene </a:t>
            </a:r>
            <a:r>
              <a:rPr lang="nl-BE" sz="20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CMV-infectie</a:t>
            </a:r>
          </a:p>
          <a:p>
            <a:r>
              <a:rPr lang="nl-BE" sz="20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sym typeface="Wingdings" panose="05000000000000000000" pitchFamily="2" charset="2"/>
              </a:rPr>
              <a:t> </a:t>
            </a:r>
            <a:r>
              <a:rPr lang="nl-BE" sz="20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Bacteriële </a:t>
            </a:r>
            <a:r>
              <a:rPr lang="nl-BE" sz="20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meningitis</a:t>
            </a:r>
          </a:p>
          <a:p>
            <a:r>
              <a:rPr lang="nl-BE" sz="20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sym typeface="Wingdings" panose="05000000000000000000" pitchFamily="2" charset="2"/>
              </a:rPr>
              <a:t> Zware h</a:t>
            </a:r>
            <a:r>
              <a:rPr lang="nl-BE" sz="20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oofdtrauma</a:t>
            </a:r>
          </a:p>
          <a:p>
            <a:r>
              <a:rPr lang="nl-BE" sz="20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sym typeface="Wingdings" panose="05000000000000000000" pitchFamily="2" charset="2"/>
              </a:rPr>
              <a:t> </a:t>
            </a:r>
            <a:r>
              <a:rPr lang="nl-BE" sz="20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Familiale erfelijke slechthorendheid</a:t>
            </a:r>
            <a:endParaRPr lang="nl-BE" sz="20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9" name="Tekstvak 8"/>
          <p:cNvSpPr txBox="1"/>
          <p:nvPr/>
        </p:nvSpPr>
        <p:spPr>
          <a:xfrm>
            <a:off x="471789" y="2588487"/>
            <a:ext cx="6998472" cy="46166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BE" sz="2400" u="sng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Indicatie voor audiometrie</a:t>
            </a:r>
            <a:r>
              <a:rPr lang="nl-BE" sz="2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: 	</a:t>
            </a:r>
            <a:r>
              <a:rPr lang="nl-BE" sz="2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sym typeface="Wingdings" panose="05000000000000000000" pitchFamily="2" charset="2"/>
              </a:rPr>
              <a:t> </a:t>
            </a:r>
            <a:r>
              <a:rPr lang="nl-BE" sz="2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Ja 		</a:t>
            </a:r>
            <a:r>
              <a:rPr lang="nl-BE" sz="2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sym typeface="Wingdings" panose="05000000000000000000" pitchFamily="2" charset="2"/>
              </a:rPr>
              <a:t> </a:t>
            </a:r>
            <a:r>
              <a:rPr lang="nl-BE" sz="2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Nee</a:t>
            </a:r>
            <a:endParaRPr lang="nl-BE" sz="2000" dirty="0" smtClean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0" name="Tekstvak 9"/>
          <p:cNvSpPr txBox="1"/>
          <p:nvPr/>
        </p:nvSpPr>
        <p:spPr>
          <a:xfrm>
            <a:off x="462507" y="3259117"/>
            <a:ext cx="7006430" cy="46166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BE" sz="2400" u="sng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Uitslag audiometrie</a:t>
            </a:r>
            <a:r>
              <a:rPr lang="nl-BE" sz="2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:   </a:t>
            </a:r>
            <a:r>
              <a:rPr lang="nl-BE" sz="2400" b="1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Re</a:t>
            </a:r>
            <a:r>
              <a:rPr lang="nl-BE" sz="2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:</a:t>
            </a:r>
            <a:r>
              <a:rPr lang="nl-BE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nl-BE" sz="2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  		    </a:t>
            </a:r>
            <a:r>
              <a:rPr lang="nl-BE" sz="2400" b="1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Li</a:t>
            </a:r>
            <a:r>
              <a:rPr lang="nl-BE" sz="2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:  </a:t>
            </a:r>
            <a:endParaRPr lang="nl-BE" sz="2000" dirty="0" smtClean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Tekstvak 10"/>
          <p:cNvSpPr txBox="1"/>
          <p:nvPr/>
        </p:nvSpPr>
        <p:spPr>
          <a:xfrm>
            <a:off x="8329612" y="3529498"/>
            <a:ext cx="3600000" cy="261610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BE" sz="2400" u="sng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Beleid</a:t>
            </a:r>
            <a:r>
              <a:rPr lang="nl-BE" sz="2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: </a:t>
            </a:r>
          </a:p>
          <a:p>
            <a:r>
              <a:rPr lang="nl-BE" sz="20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sym typeface="Wingdings" panose="05000000000000000000" pitchFamily="2" charset="2"/>
              </a:rPr>
              <a:t> Geen nazorg</a:t>
            </a:r>
            <a:endParaRPr lang="nl-BE" sz="2400" b="1" dirty="0" smtClean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r>
              <a:rPr lang="nl-BE" sz="20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sym typeface="Wingdings" panose="05000000000000000000" pitchFamily="2" charset="2"/>
              </a:rPr>
              <a:t> Doorverwijzing</a:t>
            </a:r>
            <a:endParaRPr lang="nl-BE" sz="2000" b="1" dirty="0" smtClean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r>
              <a:rPr lang="nl-BE" sz="20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sym typeface="Wingdings" panose="05000000000000000000" pitchFamily="2" charset="2"/>
              </a:rPr>
              <a:t> Selectief onderzoek</a:t>
            </a:r>
            <a:endParaRPr lang="nl-BE" sz="2000" dirty="0" smtClean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marL="342900" indent="-342900">
              <a:buFont typeface="Wingdings" panose="05000000000000000000" pitchFamily="2" charset="2"/>
              <a:buChar char="o"/>
            </a:pPr>
            <a:r>
              <a:rPr lang="nl-BE" sz="200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sym typeface="Wingdings" panose="05000000000000000000" pitchFamily="2" charset="2"/>
              </a:rPr>
              <a:t>Otoscopie </a:t>
            </a:r>
          </a:p>
          <a:p>
            <a:pPr marL="342900" indent="-342900">
              <a:buFont typeface="Wingdings" panose="05000000000000000000" pitchFamily="2" charset="2"/>
              <a:buChar char="o"/>
            </a:pPr>
            <a:r>
              <a:rPr lang="nl-BE" sz="200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sym typeface="Wingdings" panose="05000000000000000000" pitchFamily="2" charset="2"/>
              </a:rPr>
              <a:t>Opvolging ORL aanmoedigen</a:t>
            </a:r>
            <a:endParaRPr lang="nl-BE" sz="200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marL="342900" indent="-342900">
              <a:buFont typeface="Wingdings" panose="05000000000000000000" pitchFamily="2" charset="2"/>
              <a:buChar char="o"/>
            </a:pPr>
            <a:r>
              <a:rPr lang="nl-BE" sz="200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sym typeface="Wingdings" panose="05000000000000000000" pitchFamily="2" charset="2"/>
              </a:rPr>
              <a:t>Andere </a:t>
            </a:r>
            <a:endParaRPr lang="nl-BE" sz="2000" dirty="0" smtClean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r>
              <a:rPr lang="nl-BE" sz="20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sym typeface="Wingdings" panose="05000000000000000000" pitchFamily="2" charset="2"/>
              </a:rPr>
              <a:t> Weet niet</a:t>
            </a:r>
            <a:endParaRPr lang="nl-BE" sz="20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5" name="Tekstvak 14"/>
          <p:cNvSpPr txBox="1"/>
          <p:nvPr/>
        </p:nvSpPr>
        <p:spPr>
          <a:xfrm>
            <a:off x="9265925" y="6270478"/>
            <a:ext cx="2663687" cy="46166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BE" sz="2400" u="sng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Registratie in LARS</a:t>
            </a:r>
            <a:r>
              <a:rPr lang="nl-BE" sz="2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</a:p>
        </p:txBody>
      </p:sp>
      <p:pic>
        <p:nvPicPr>
          <p:cNvPr id="16" name="Afbeelding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36" y="4032143"/>
            <a:ext cx="3600000" cy="2700000"/>
          </a:xfrm>
          <a:prstGeom prst="rect">
            <a:avLst/>
          </a:prstGeom>
        </p:spPr>
      </p:pic>
      <p:sp>
        <p:nvSpPr>
          <p:cNvPr id="12" name="Tekstvak 11"/>
          <p:cNvSpPr txBox="1"/>
          <p:nvPr/>
        </p:nvSpPr>
        <p:spPr>
          <a:xfrm>
            <a:off x="7724929" y="1571336"/>
            <a:ext cx="3706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80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endParaRPr lang="nl-BE" sz="280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kstvak 12"/>
          <p:cNvSpPr txBox="1"/>
          <p:nvPr/>
        </p:nvSpPr>
        <p:spPr>
          <a:xfrm>
            <a:off x="4160524" y="2557709"/>
            <a:ext cx="3706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endParaRPr lang="nl-BE" sz="2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Tekstvak 13"/>
          <p:cNvSpPr txBox="1"/>
          <p:nvPr/>
        </p:nvSpPr>
        <p:spPr>
          <a:xfrm>
            <a:off x="8360136" y="3831779"/>
            <a:ext cx="3706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80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endParaRPr lang="nl-BE" sz="280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222" b="24630"/>
          <a:stretch/>
        </p:blipFill>
        <p:spPr>
          <a:xfrm>
            <a:off x="3699236" y="4064969"/>
            <a:ext cx="4572000" cy="2336800"/>
          </a:xfrm>
          <a:prstGeom prst="rect">
            <a:avLst/>
          </a:prstGeom>
        </p:spPr>
      </p:pic>
      <p:sp>
        <p:nvSpPr>
          <p:cNvPr id="17" name="Tekstvak 16"/>
          <p:cNvSpPr txBox="1"/>
          <p:nvPr/>
        </p:nvSpPr>
        <p:spPr>
          <a:xfrm>
            <a:off x="3782638" y="3246432"/>
            <a:ext cx="14622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4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P2  /  P1</a:t>
            </a:r>
            <a:endParaRPr lang="nl-BE" sz="24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Tekstvak 17"/>
          <p:cNvSpPr txBox="1"/>
          <p:nvPr/>
        </p:nvSpPr>
        <p:spPr>
          <a:xfrm>
            <a:off x="5860919" y="3246431"/>
            <a:ext cx="14622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4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P3  /  P2</a:t>
            </a:r>
            <a:endParaRPr lang="nl-BE" sz="24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7171" y="953271"/>
            <a:ext cx="2465678" cy="136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4976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0" grpId="0" animBg="1"/>
      <p:bldP spid="11" grpId="0" animBg="1"/>
      <p:bldP spid="15" grpId="0" animBg="1"/>
      <p:bldP spid="12" grpId="0"/>
      <p:bldP spid="13" grpId="0"/>
      <p:bldP spid="14" grpId="0"/>
      <p:bldP spid="17" grpId="0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405519" y="230590"/>
            <a:ext cx="6917635" cy="646331"/>
          </a:xfrm>
          <a:prstGeom prst="rect">
            <a:avLst/>
          </a:prstGeo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BE" sz="36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Casus: PAUL JANSSENS, 1LJ</a:t>
            </a:r>
            <a:endParaRPr lang="nl-BE" sz="36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5" name="Tekstvak 4"/>
          <p:cNvSpPr txBox="1"/>
          <p:nvPr/>
        </p:nvSpPr>
        <p:spPr>
          <a:xfrm>
            <a:off x="517400" y="968289"/>
            <a:ext cx="6997147" cy="138499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BE" sz="2400" u="sng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Informatie</a:t>
            </a:r>
            <a:r>
              <a:rPr lang="nl-BE" sz="2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: </a:t>
            </a:r>
          </a:p>
          <a:p>
            <a:r>
              <a:rPr lang="nl-BE" sz="20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Geen gekend gehoorprobleem</a:t>
            </a:r>
            <a:br>
              <a:rPr lang="nl-BE" sz="20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r>
              <a:rPr lang="nl-BE" sz="20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Geen RF in dossier</a:t>
            </a:r>
          </a:p>
          <a:p>
            <a:endParaRPr lang="nl-BE" sz="2000" dirty="0" smtClean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6" name="Tekstvak 5"/>
          <p:cNvSpPr txBox="1"/>
          <p:nvPr/>
        </p:nvSpPr>
        <p:spPr>
          <a:xfrm>
            <a:off x="7699518" y="957728"/>
            <a:ext cx="4230094" cy="230832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BE" sz="2400" u="sng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Risicofactoren perceptief GV</a:t>
            </a:r>
            <a:r>
              <a:rPr lang="nl-BE" sz="2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: </a:t>
            </a:r>
          </a:p>
          <a:p>
            <a:r>
              <a:rPr lang="nl-BE" sz="20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sym typeface="Wingdings" panose="05000000000000000000" pitchFamily="2" charset="2"/>
              </a:rPr>
              <a:t> </a:t>
            </a:r>
            <a:r>
              <a:rPr lang="nl-BE" sz="2000" dirty="0" smtClean="0">
                <a:ln w="0"/>
                <a:solidFill>
                  <a:schemeClr val="accent1"/>
                </a:solidFill>
              </a:rPr>
              <a:t>Geen neonatale gehoortest</a:t>
            </a:r>
            <a:endParaRPr lang="nl-BE" sz="2400" dirty="0" smtClean="0">
              <a:ln w="0"/>
              <a:solidFill>
                <a:schemeClr val="accent1"/>
              </a:solidFill>
            </a:endParaRPr>
          </a:p>
          <a:p>
            <a:r>
              <a:rPr lang="nl-BE" sz="2000" dirty="0" smtClean="0">
                <a:ln w="0"/>
                <a:solidFill>
                  <a:schemeClr val="accent1"/>
                </a:solidFill>
                <a:sym typeface="Wingdings" panose="05000000000000000000" pitchFamily="2" charset="2"/>
              </a:rPr>
              <a:t> </a:t>
            </a:r>
            <a:r>
              <a:rPr lang="nl-BE" sz="2000" dirty="0" smtClean="0">
                <a:ln w="0"/>
                <a:solidFill>
                  <a:schemeClr val="accent1"/>
                </a:solidFill>
              </a:rPr>
              <a:t>Prematuriteit (≤ 32w)</a:t>
            </a:r>
            <a:endParaRPr lang="nl-BE" sz="2000" dirty="0">
              <a:ln w="0"/>
              <a:solidFill>
                <a:schemeClr val="accent1"/>
              </a:solidFill>
            </a:endParaRPr>
          </a:p>
          <a:p>
            <a:r>
              <a:rPr lang="nl-BE" sz="2000" dirty="0" smtClean="0">
                <a:ln w="0"/>
                <a:solidFill>
                  <a:schemeClr val="accent1"/>
                </a:solidFill>
                <a:sym typeface="Wingdings" panose="05000000000000000000" pitchFamily="2" charset="2"/>
              </a:rPr>
              <a:t> </a:t>
            </a:r>
            <a:r>
              <a:rPr lang="nl-BE" sz="2000" dirty="0" smtClean="0">
                <a:ln w="0"/>
                <a:solidFill>
                  <a:schemeClr val="accent1"/>
                </a:solidFill>
              </a:rPr>
              <a:t>Intra-uteriene </a:t>
            </a:r>
            <a:r>
              <a:rPr lang="nl-BE" sz="2000" dirty="0">
                <a:ln w="0"/>
                <a:solidFill>
                  <a:schemeClr val="accent1"/>
                </a:solidFill>
              </a:rPr>
              <a:t>CMV-infectie</a:t>
            </a:r>
          </a:p>
          <a:p>
            <a:r>
              <a:rPr lang="nl-BE" sz="2000" dirty="0" smtClean="0">
                <a:ln w="0"/>
                <a:solidFill>
                  <a:schemeClr val="accent1"/>
                </a:solidFill>
                <a:sym typeface="Wingdings" panose="05000000000000000000" pitchFamily="2" charset="2"/>
              </a:rPr>
              <a:t> </a:t>
            </a:r>
            <a:r>
              <a:rPr lang="nl-BE" sz="2000" dirty="0" smtClean="0">
                <a:ln w="0"/>
                <a:solidFill>
                  <a:schemeClr val="accent1"/>
                </a:solidFill>
              </a:rPr>
              <a:t>Bacteriële </a:t>
            </a:r>
            <a:r>
              <a:rPr lang="nl-BE" sz="2000" dirty="0">
                <a:ln w="0"/>
                <a:solidFill>
                  <a:schemeClr val="accent1"/>
                </a:solidFill>
              </a:rPr>
              <a:t>meningitis</a:t>
            </a:r>
          </a:p>
          <a:p>
            <a:r>
              <a:rPr lang="nl-BE" sz="2000" dirty="0" smtClean="0">
                <a:ln w="0"/>
                <a:solidFill>
                  <a:schemeClr val="accent1"/>
                </a:solidFill>
                <a:sym typeface="Wingdings" panose="05000000000000000000" pitchFamily="2" charset="2"/>
              </a:rPr>
              <a:t> Zware h</a:t>
            </a:r>
            <a:r>
              <a:rPr lang="nl-BE" sz="2000" dirty="0" smtClean="0">
                <a:ln w="0"/>
                <a:solidFill>
                  <a:schemeClr val="accent1"/>
                </a:solidFill>
              </a:rPr>
              <a:t>oofdtrauma</a:t>
            </a:r>
          </a:p>
          <a:p>
            <a:r>
              <a:rPr lang="nl-BE" sz="2000" dirty="0" smtClean="0">
                <a:ln w="0"/>
                <a:solidFill>
                  <a:schemeClr val="accent1"/>
                </a:solidFill>
                <a:sym typeface="Wingdings" panose="05000000000000000000" pitchFamily="2" charset="2"/>
              </a:rPr>
              <a:t> </a:t>
            </a:r>
            <a:r>
              <a:rPr lang="nl-BE" sz="2000" dirty="0" smtClean="0">
                <a:ln w="0"/>
                <a:solidFill>
                  <a:schemeClr val="accent1"/>
                </a:solidFill>
              </a:rPr>
              <a:t>Familiale erfelijke slechthorendheid</a:t>
            </a:r>
            <a:endParaRPr lang="nl-BE" sz="2000" dirty="0">
              <a:ln w="0"/>
              <a:solidFill>
                <a:schemeClr val="accent1"/>
              </a:solidFill>
            </a:endParaRPr>
          </a:p>
        </p:txBody>
      </p:sp>
      <p:sp>
        <p:nvSpPr>
          <p:cNvPr id="15" name="Tekstvak 14"/>
          <p:cNvSpPr txBox="1"/>
          <p:nvPr/>
        </p:nvSpPr>
        <p:spPr>
          <a:xfrm>
            <a:off x="9265925" y="6164732"/>
            <a:ext cx="2663687" cy="46166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BE" sz="2400" u="sng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Registratie in LARS</a:t>
            </a:r>
            <a:r>
              <a:rPr lang="nl-BE" sz="2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84" b="2655"/>
          <a:stretch/>
        </p:blipFill>
        <p:spPr>
          <a:xfrm>
            <a:off x="3664281" y="3637055"/>
            <a:ext cx="4594522" cy="3182639"/>
          </a:xfrm>
          <a:prstGeom prst="rect">
            <a:avLst/>
          </a:prstGeom>
        </p:spPr>
      </p:pic>
      <p:pic>
        <p:nvPicPr>
          <p:cNvPr id="12" name="Afbeelding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763726"/>
            <a:ext cx="3600000" cy="2699999"/>
          </a:xfrm>
          <a:prstGeom prst="rect">
            <a:avLst/>
          </a:prstGeom>
        </p:spPr>
      </p:pic>
      <p:sp>
        <p:nvSpPr>
          <p:cNvPr id="13" name="Tekstvak 12"/>
          <p:cNvSpPr txBox="1"/>
          <p:nvPr/>
        </p:nvSpPr>
        <p:spPr>
          <a:xfrm>
            <a:off x="492321" y="2466344"/>
            <a:ext cx="7007754" cy="46166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BE" sz="2400" u="sng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Deelname screening</a:t>
            </a:r>
            <a:r>
              <a:rPr lang="nl-BE" sz="240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:  </a:t>
            </a:r>
            <a:r>
              <a:rPr lang="nl-BE" sz="2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	</a:t>
            </a:r>
            <a:r>
              <a:rPr lang="nl-BE" sz="240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nl-BE" sz="240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sym typeface="Wingdings" panose="05000000000000000000" pitchFamily="2" charset="2"/>
              </a:rPr>
              <a:t> </a:t>
            </a:r>
            <a:r>
              <a:rPr lang="nl-BE" sz="240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Ja 		</a:t>
            </a:r>
            <a:r>
              <a:rPr lang="nl-BE" sz="240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sym typeface="Wingdings" panose="05000000000000000000" pitchFamily="2" charset="2"/>
              </a:rPr>
              <a:t> </a:t>
            </a:r>
            <a:r>
              <a:rPr lang="nl-BE" sz="240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Nee</a:t>
            </a:r>
            <a:endParaRPr lang="nl-BE" sz="200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14" name="Afbeelding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05911" y="2344392"/>
            <a:ext cx="658425" cy="792549"/>
          </a:xfrm>
          <a:prstGeom prst="rect">
            <a:avLst/>
          </a:prstGeom>
        </p:spPr>
      </p:pic>
      <p:sp>
        <p:nvSpPr>
          <p:cNvPr id="16" name="Tekstvak 15"/>
          <p:cNvSpPr txBox="1"/>
          <p:nvPr/>
        </p:nvSpPr>
        <p:spPr>
          <a:xfrm>
            <a:off x="8329612" y="3446547"/>
            <a:ext cx="3600000" cy="261610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BE" sz="2400" u="sng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Beleid</a:t>
            </a:r>
            <a:r>
              <a:rPr lang="nl-BE" sz="2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: </a:t>
            </a:r>
          </a:p>
          <a:p>
            <a:r>
              <a:rPr lang="nl-BE" sz="20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sym typeface="Wingdings" panose="05000000000000000000" pitchFamily="2" charset="2"/>
              </a:rPr>
              <a:t> Geen nazorg</a:t>
            </a:r>
            <a:endParaRPr lang="nl-BE" sz="2400" b="1" dirty="0" smtClean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r>
              <a:rPr lang="nl-BE" sz="20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sym typeface="Wingdings" panose="05000000000000000000" pitchFamily="2" charset="2"/>
              </a:rPr>
              <a:t> Doorverwijzing</a:t>
            </a:r>
            <a:endParaRPr lang="nl-BE" sz="2000" b="1" dirty="0" smtClean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r>
              <a:rPr lang="nl-BE" sz="20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sym typeface="Wingdings" panose="05000000000000000000" pitchFamily="2" charset="2"/>
              </a:rPr>
              <a:t> Selectief onderzoek</a:t>
            </a:r>
            <a:endParaRPr lang="nl-BE" sz="2000" dirty="0" smtClean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marL="342900" indent="-342900">
              <a:buFont typeface="Wingdings" panose="05000000000000000000" pitchFamily="2" charset="2"/>
              <a:buChar char="o"/>
            </a:pPr>
            <a:r>
              <a:rPr lang="nl-BE" sz="2000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sym typeface="Wingdings" panose="05000000000000000000" pitchFamily="2" charset="2"/>
              </a:rPr>
              <a:t>Otoscopie</a:t>
            </a:r>
            <a:r>
              <a:rPr lang="nl-BE" sz="20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sym typeface="Wingdings" panose="05000000000000000000" pitchFamily="2" charset="2"/>
              </a:rPr>
              <a:t> </a:t>
            </a:r>
          </a:p>
          <a:p>
            <a:pPr marL="342900" indent="-342900">
              <a:buFont typeface="Wingdings" panose="05000000000000000000" pitchFamily="2" charset="2"/>
              <a:buChar char="o"/>
            </a:pPr>
            <a:r>
              <a:rPr lang="nl-BE" sz="20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sym typeface="Wingdings" panose="05000000000000000000" pitchFamily="2" charset="2"/>
              </a:rPr>
              <a:t>Opvolging ORL aanmoedigen</a:t>
            </a:r>
            <a:endParaRPr lang="nl-BE" sz="20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marL="342900" indent="-342900">
              <a:buFont typeface="Wingdings" panose="05000000000000000000" pitchFamily="2" charset="2"/>
              <a:buChar char="o"/>
            </a:pPr>
            <a:r>
              <a:rPr lang="nl-BE" sz="20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sym typeface="Wingdings" panose="05000000000000000000" pitchFamily="2" charset="2"/>
              </a:rPr>
              <a:t>Andere </a:t>
            </a:r>
            <a:endParaRPr lang="nl-BE" sz="2000" dirty="0" smtClean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r>
              <a:rPr lang="nl-BE" sz="20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sym typeface="Wingdings" panose="05000000000000000000" pitchFamily="2" charset="2"/>
              </a:rPr>
              <a:t> Weet niet</a:t>
            </a:r>
            <a:endParaRPr lang="nl-BE" sz="20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11806" y="3662455"/>
            <a:ext cx="658425" cy="792549"/>
          </a:xfrm>
          <a:prstGeom prst="rect">
            <a:avLst/>
          </a:prstGeom>
        </p:spPr>
      </p:pic>
      <p:sp>
        <p:nvSpPr>
          <p:cNvPr id="19" name="Tekstvak 18"/>
          <p:cNvSpPr txBox="1"/>
          <p:nvPr/>
        </p:nvSpPr>
        <p:spPr>
          <a:xfrm>
            <a:off x="486571" y="3030509"/>
            <a:ext cx="7006430" cy="46166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BE" sz="2400" u="sng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Uitslag audiometrie</a:t>
            </a:r>
            <a:r>
              <a:rPr lang="nl-BE" sz="2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:   </a:t>
            </a:r>
            <a:r>
              <a:rPr lang="nl-BE" sz="2400" b="1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Re</a:t>
            </a:r>
            <a:r>
              <a:rPr lang="nl-BE" sz="2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:</a:t>
            </a:r>
            <a:r>
              <a:rPr lang="nl-BE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nl-BE" sz="2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  		    </a:t>
            </a:r>
            <a:r>
              <a:rPr lang="nl-BE" sz="2400" b="1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Li</a:t>
            </a:r>
            <a:r>
              <a:rPr lang="nl-BE" sz="2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:  </a:t>
            </a:r>
            <a:endParaRPr lang="nl-BE" sz="2000" dirty="0" smtClean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7" name="Tekstvak 16"/>
          <p:cNvSpPr txBox="1"/>
          <p:nvPr/>
        </p:nvSpPr>
        <p:spPr>
          <a:xfrm>
            <a:off x="3895455" y="3015598"/>
            <a:ext cx="14622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4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P4  /  P4</a:t>
            </a:r>
            <a:endParaRPr lang="nl-BE" sz="24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Tekstvak 17"/>
          <p:cNvSpPr txBox="1"/>
          <p:nvPr/>
        </p:nvSpPr>
        <p:spPr>
          <a:xfrm>
            <a:off x="5867340" y="3011856"/>
            <a:ext cx="14622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4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P4  /  P4</a:t>
            </a:r>
            <a:endParaRPr lang="nl-BE" sz="24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Tekstvak 19"/>
          <p:cNvSpPr txBox="1"/>
          <p:nvPr/>
        </p:nvSpPr>
        <p:spPr>
          <a:xfrm>
            <a:off x="11439631" y="937081"/>
            <a:ext cx="4219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endParaRPr lang="nl-BE" sz="2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07" r="4430"/>
          <a:stretch/>
        </p:blipFill>
        <p:spPr>
          <a:xfrm>
            <a:off x="5197435" y="964186"/>
            <a:ext cx="2317112" cy="139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9919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5" grpId="0" animBg="1"/>
      <p:bldP spid="13" grpId="0" animBg="1"/>
      <p:bldP spid="16" grpId="0" animBg="1"/>
      <p:bldP spid="19" grpId="0" animBg="1"/>
      <p:bldP spid="17" grpId="0"/>
      <p:bldP spid="18" grpId="0"/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353027" y="48128"/>
            <a:ext cx="6917635" cy="646331"/>
          </a:xfrm>
          <a:prstGeom prst="rect">
            <a:avLst/>
          </a:prstGeo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BE" sz="36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Casus: JEF SMEYERS, 1LJ</a:t>
            </a:r>
            <a:endParaRPr lang="nl-BE" sz="36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5" name="Tekstvak 4"/>
          <p:cNvSpPr txBox="1"/>
          <p:nvPr/>
        </p:nvSpPr>
        <p:spPr>
          <a:xfrm>
            <a:off x="344631" y="645658"/>
            <a:ext cx="7266388" cy="107721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BE" sz="2400" u="sng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Informatie</a:t>
            </a:r>
            <a:r>
              <a:rPr lang="nl-BE" sz="2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: </a:t>
            </a:r>
          </a:p>
          <a:p>
            <a:r>
              <a:rPr lang="nl-BE" sz="20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Recidiverende oorontstekingen in de voorgeschiedenis</a:t>
            </a:r>
          </a:p>
          <a:p>
            <a:endParaRPr lang="nl-BE" sz="2000" dirty="0" smtClean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6" name="Tekstvak 5"/>
          <p:cNvSpPr txBox="1"/>
          <p:nvPr/>
        </p:nvSpPr>
        <p:spPr>
          <a:xfrm>
            <a:off x="7699518" y="957728"/>
            <a:ext cx="4230094" cy="230832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BE" sz="2400" u="sng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Risicofactoren perceptief GV</a:t>
            </a:r>
            <a:r>
              <a:rPr lang="nl-BE" sz="2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: </a:t>
            </a:r>
          </a:p>
          <a:p>
            <a:r>
              <a:rPr lang="nl-BE" sz="20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sym typeface="Wingdings" panose="05000000000000000000" pitchFamily="2" charset="2"/>
              </a:rPr>
              <a:t> </a:t>
            </a:r>
            <a:r>
              <a:rPr lang="nl-BE" sz="2000" dirty="0" smtClean="0">
                <a:ln w="0"/>
                <a:solidFill>
                  <a:schemeClr val="accent1"/>
                </a:solidFill>
              </a:rPr>
              <a:t>Geen neonatale gehoortest</a:t>
            </a:r>
            <a:endParaRPr lang="nl-BE" sz="2400" dirty="0" smtClean="0">
              <a:ln w="0"/>
              <a:solidFill>
                <a:schemeClr val="accent1"/>
              </a:solidFill>
            </a:endParaRPr>
          </a:p>
          <a:p>
            <a:r>
              <a:rPr lang="nl-BE" sz="2000" dirty="0" smtClean="0">
                <a:ln w="0"/>
                <a:solidFill>
                  <a:schemeClr val="accent1"/>
                </a:solidFill>
                <a:sym typeface="Wingdings" panose="05000000000000000000" pitchFamily="2" charset="2"/>
              </a:rPr>
              <a:t> </a:t>
            </a:r>
            <a:r>
              <a:rPr lang="nl-BE" sz="2000" dirty="0" smtClean="0">
                <a:ln w="0"/>
                <a:solidFill>
                  <a:schemeClr val="accent1"/>
                </a:solidFill>
              </a:rPr>
              <a:t>Prematuriteit (≤ 32w)</a:t>
            </a:r>
            <a:endParaRPr lang="nl-BE" sz="2000" dirty="0">
              <a:ln w="0"/>
              <a:solidFill>
                <a:schemeClr val="accent1"/>
              </a:solidFill>
            </a:endParaRPr>
          </a:p>
          <a:p>
            <a:r>
              <a:rPr lang="nl-BE" sz="2000" dirty="0" smtClean="0">
                <a:ln w="0"/>
                <a:solidFill>
                  <a:schemeClr val="accent1"/>
                </a:solidFill>
                <a:sym typeface="Wingdings" panose="05000000000000000000" pitchFamily="2" charset="2"/>
              </a:rPr>
              <a:t> </a:t>
            </a:r>
            <a:r>
              <a:rPr lang="nl-BE" sz="2000" dirty="0" smtClean="0">
                <a:ln w="0"/>
                <a:solidFill>
                  <a:schemeClr val="accent1"/>
                </a:solidFill>
              </a:rPr>
              <a:t>Intra-uteriene </a:t>
            </a:r>
            <a:r>
              <a:rPr lang="nl-BE" sz="2000" dirty="0">
                <a:ln w="0"/>
                <a:solidFill>
                  <a:schemeClr val="accent1"/>
                </a:solidFill>
              </a:rPr>
              <a:t>CMV-infectie</a:t>
            </a:r>
          </a:p>
          <a:p>
            <a:r>
              <a:rPr lang="nl-BE" sz="2000" dirty="0" smtClean="0">
                <a:ln w="0"/>
                <a:solidFill>
                  <a:schemeClr val="accent1"/>
                </a:solidFill>
                <a:sym typeface="Wingdings" panose="05000000000000000000" pitchFamily="2" charset="2"/>
              </a:rPr>
              <a:t> </a:t>
            </a:r>
            <a:r>
              <a:rPr lang="nl-BE" sz="2000" dirty="0" smtClean="0">
                <a:ln w="0"/>
                <a:solidFill>
                  <a:schemeClr val="accent1"/>
                </a:solidFill>
              </a:rPr>
              <a:t>Bacteriële </a:t>
            </a:r>
            <a:r>
              <a:rPr lang="nl-BE" sz="2000" dirty="0">
                <a:ln w="0"/>
                <a:solidFill>
                  <a:schemeClr val="accent1"/>
                </a:solidFill>
              </a:rPr>
              <a:t>meningitis</a:t>
            </a:r>
          </a:p>
          <a:p>
            <a:r>
              <a:rPr lang="nl-BE" sz="2000" dirty="0" smtClean="0">
                <a:ln w="0"/>
                <a:solidFill>
                  <a:schemeClr val="accent1"/>
                </a:solidFill>
                <a:sym typeface="Wingdings" panose="05000000000000000000" pitchFamily="2" charset="2"/>
              </a:rPr>
              <a:t> Zware h</a:t>
            </a:r>
            <a:r>
              <a:rPr lang="nl-BE" sz="2000" dirty="0" smtClean="0">
                <a:ln w="0"/>
                <a:solidFill>
                  <a:schemeClr val="accent1"/>
                </a:solidFill>
              </a:rPr>
              <a:t>oofdtrauma</a:t>
            </a:r>
          </a:p>
          <a:p>
            <a:r>
              <a:rPr lang="nl-BE" sz="2000" dirty="0" smtClean="0">
                <a:ln w="0"/>
                <a:solidFill>
                  <a:schemeClr val="accent1"/>
                </a:solidFill>
                <a:sym typeface="Wingdings" panose="05000000000000000000" pitchFamily="2" charset="2"/>
              </a:rPr>
              <a:t> </a:t>
            </a:r>
            <a:r>
              <a:rPr lang="nl-BE" sz="2000" dirty="0" smtClean="0">
                <a:ln w="0"/>
                <a:solidFill>
                  <a:schemeClr val="accent1"/>
                </a:solidFill>
              </a:rPr>
              <a:t>Familiale erfelijke slechthorendheid</a:t>
            </a:r>
            <a:endParaRPr lang="nl-BE" sz="2000" dirty="0">
              <a:ln w="0"/>
              <a:solidFill>
                <a:schemeClr val="accent1"/>
              </a:solidFill>
            </a:endParaRPr>
          </a:p>
        </p:txBody>
      </p:sp>
      <p:sp>
        <p:nvSpPr>
          <p:cNvPr id="10" name="Tekstvak 9"/>
          <p:cNvSpPr txBox="1"/>
          <p:nvPr/>
        </p:nvSpPr>
        <p:spPr>
          <a:xfrm>
            <a:off x="354732" y="2418327"/>
            <a:ext cx="7276714" cy="46166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BE" sz="2400" u="sng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Audiometrie</a:t>
            </a:r>
            <a:r>
              <a:rPr lang="nl-BE" sz="2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:  	 </a:t>
            </a:r>
            <a:r>
              <a:rPr lang="nl-BE" sz="2400" b="1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Re</a:t>
            </a:r>
            <a:r>
              <a:rPr lang="nl-BE" sz="2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:</a:t>
            </a:r>
            <a:r>
              <a:rPr lang="nl-BE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nl-BE" sz="2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  		    </a:t>
            </a:r>
            <a:r>
              <a:rPr lang="nl-BE" sz="2400" b="1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Li</a:t>
            </a:r>
            <a:r>
              <a:rPr lang="nl-BE" sz="2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:  </a:t>
            </a:r>
            <a:r>
              <a:rPr lang="nl-BE" sz="20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	</a:t>
            </a:r>
          </a:p>
        </p:txBody>
      </p:sp>
      <p:sp>
        <p:nvSpPr>
          <p:cNvPr id="15" name="Tekstvak 14"/>
          <p:cNvSpPr txBox="1"/>
          <p:nvPr/>
        </p:nvSpPr>
        <p:spPr>
          <a:xfrm>
            <a:off x="9265925" y="6164732"/>
            <a:ext cx="2663687" cy="46166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BE" sz="2400" u="sng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Registratie in LARS</a:t>
            </a:r>
            <a:r>
              <a:rPr lang="nl-BE" sz="2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84" b="2655"/>
          <a:stretch/>
        </p:blipFill>
        <p:spPr>
          <a:xfrm>
            <a:off x="3990366" y="3666156"/>
            <a:ext cx="4165040" cy="2885136"/>
          </a:xfrm>
          <a:prstGeom prst="rect">
            <a:avLst/>
          </a:prstGeom>
        </p:spPr>
      </p:pic>
      <p:pic>
        <p:nvPicPr>
          <p:cNvPr id="12" name="Afbeelding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059" y="3804806"/>
            <a:ext cx="3600000" cy="2699999"/>
          </a:xfrm>
          <a:prstGeom prst="rect">
            <a:avLst/>
          </a:prstGeom>
        </p:spPr>
      </p:pic>
      <p:sp>
        <p:nvSpPr>
          <p:cNvPr id="13" name="Tekstvak 12"/>
          <p:cNvSpPr txBox="1"/>
          <p:nvPr/>
        </p:nvSpPr>
        <p:spPr>
          <a:xfrm>
            <a:off x="354451" y="1832062"/>
            <a:ext cx="7276995" cy="46166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BE" sz="2400" u="sng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Deelname screening</a:t>
            </a:r>
            <a:r>
              <a:rPr lang="nl-BE" sz="2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:  	 </a:t>
            </a:r>
            <a:r>
              <a:rPr lang="nl-BE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sym typeface="Wingdings" panose="05000000000000000000" pitchFamily="2" charset="2"/>
              </a:rPr>
              <a:t> </a:t>
            </a:r>
            <a:r>
              <a:rPr lang="nl-BE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Ja 	</a:t>
            </a:r>
            <a:r>
              <a:rPr lang="nl-BE" sz="2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	</a:t>
            </a:r>
            <a:r>
              <a:rPr lang="nl-BE" sz="2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sym typeface="Wingdings" panose="05000000000000000000" pitchFamily="2" charset="2"/>
              </a:rPr>
              <a:t> </a:t>
            </a:r>
            <a:r>
              <a:rPr lang="nl-BE" sz="2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Nee</a:t>
            </a:r>
            <a:endParaRPr lang="nl-BE" sz="20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16" name="Afbeelding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78811" y="1728315"/>
            <a:ext cx="658425" cy="792549"/>
          </a:xfrm>
          <a:prstGeom prst="rect">
            <a:avLst/>
          </a:prstGeom>
        </p:spPr>
      </p:pic>
      <p:sp>
        <p:nvSpPr>
          <p:cNvPr id="17" name="Tekstvak 16"/>
          <p:cNvSpPr txBox="1"/>
          <p:nvPr/>
        </p:nvSpPr>
        <p:spPr>
          <a:xfrm>
            <a:off x="365058" y="3000738"/>
            <a:ext cx="7266387" cy="46166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BE" sz="2400" u="sng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Otoscopie</a:t>
            </a:r>
            <a:r>
              <a:rPr lang="nl-BE" sz="2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: </a:t>
            </a:r>
            <a:r>
              <a:rPr lang="nl-BE" sz="2400" dirty="0" smtClean="0">
                <a:ln w="0"/>
                <a:solidFill>
                  <a:schemeClr val="accent1"/>
                </a:solidFill>
              </a:rPr>
              <a:t> mat TV – vochtniveau zichtbaar</a:t>
            </a:r>
            <a:endParaRPr lang="nl-BE" sz="2000" dirty="0" smtClean="0">
              <a:ln w="0"/>
              <a:solidFill>
                <a:schemeClr val="accent1"/>
              </a:solidFill>
            </a:endParaRPr>
          </a:p>
        </p:txBody>
      </p:sp>
      <p:sp>
        <p:nvSpPr>
          <p:cNvPr id="18" name="Tekstvak 17"/>
          <p:cNvSpPr txBox="1"/>
          <p:nvPr/>
        </p:nvSpPr>
        <p:spPr>
          <a:xfrm>
            <a:off x="2969023" y="2429206"/>
            <a:ext cx="14622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4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P4 / P4</a:t>
            </a:r>
            <a:endParaRPr lang="nl-BE" sz="24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Tekstvak 18"/>
          <p:cNvSpPr txBox="1"/>
          <p:nvPr/>
        </p:nvSpPr>
        <p:spPr>
          <a:xfrm>
            <a:off x="4940908" y="2425464"/>
            <a:ext cx="14622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F9  /  F8</a:t>
            </a:r>
            <a:endParaRPr lang="nl-BE" sz="24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Tekstvak 21"/>
          <p:cNvSpPr txBox="1"/>
          <p:nvPr/>
        </p:nvSpPr>
        <p:spPr>
          <a:xfrm>
            <a:off x="8447713" y="3457021"/>
            <a:ext cx="3481899" cy="261610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BE" sz="2400" u="sng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Beleid</a:t>
            </a:r>
            <a:r>
              <a:rPr lang="nl-BE" sz="2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: </a:t>
            </a:r>
          </a:p>
          <a:p>
            <a:r>
              <a:rPr lang="nl-BE" sz="20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sym typeface="Wingdings" panose="05000000000000000000" pitchFamily="2" charset="2"/>
              </a:rPr>
              <a:t> Geen nazorg</a:t>
            </a:r>
            <a:endParaRPr lang="nl-BE" sz="2400" b="1" dirty="0" smtClean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r>
              <a:rPr lang="nl-BE" sz="20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sym typeface="Wingdings" panose="05000000000000000000" pitchFamily="2" charset="2"/>
              </a:rPr>
              <a:t> Doorverwijzing</a:t>
            </a:r>
            <a:endParaRPr lang="nl-BE" sz="2000" b="1" dirty="0" smtClean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r>
              <a:rPr lang="nl-BE" sz="20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sym typeface="Wingdings" panose="05000000000000000000" pitchFamily="2" charset="2"/>
              </a:rPr>
              <a:t> Selectief onderzoek</a:t>
            </a:r>
            <a:endParaRPr lang="nl-BE" sz="2000" dirty="0" smtClean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r>
              <a:rPr lang="nl-BE" sz="20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sym typeface="Wingdings" panose="05000000000000000000" pitchFamily="2" charset="2"/>
              </a:rPr>
              <a:t> Otoscopie </a:t>
            </a:r>
          </a:p>
          <a:p>
            <a:r>
              <a:rPr lang="nl-BE" sz="20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sym typeface="Wingdings" panose="05000000000000000000" pitchFamily="2" charset="2"/>
              </a:rPr>
              <a:t> Opvolging ORL aanmoedigen</a:t>
            </a:r>
            <a:endParaRPr lang="nl-BE" sz="2000" dirty="0" smtClean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marL="342900" indent="-342900">
              <a:buFont typeface="Wingdings" panose="05000000000000000000" pitchFamily="2" charset="2"/>
              <a:buChar char="o"/>
            </a:pPr>
            <a:r>
              <a:rPr lang="nl-BE" sz="20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sym typeface="Wingdings" panose="05000000000000000000" pitchFamily="2" charset="2"/>
              </a:rPr>
              <a:t>Ander</a:t>
            </a:r>
            <a:endParaRPr lang="nl-BE" sz="20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sym typeface="Wingdings" panose="05000000000000000000" pitchFamily="2" charset="2"/>
            </a:endParaRPr>
          </a:p>
          <a:p>
            <a:pPr marL="342900" indent="-342900">
              <a:buFont typeface="Wingdings" panose="05000000000000000000" pitchFamily="2" charset="2"/>
              <a:buChar char="o"/>
            </a:pPr>
            <a:r>
              <a:rPr lang="nl-BE" sz="20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sym typeface="Wingdings" panose="05000000000000000000" pitchFamily="2" charset="2"/>
              </a:rPr>
              <a:t>Weet niet</a:t>
            </a:r>
          </a:p>
        </p:txBody>
      </p:sp>
      <p:pic>
        <p:nvPicPr>
          <p:cNvPr id="23" name="Afbeelding 2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51916" y="4613048"/>
            <a:ext cx="658425" cy="792549"/>
          </a:xfrm>
          <a:prstGeom prst="rect">
            <a:avLst/>
          </a:prstGeom>
        </p:spPr>
      </p:pic>
      <p:pic>
        <p:nvPicPr>
          <p:cNvPr id="24" name="Afbeelding 2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39883" y="4304143"/>
            <a:ext cx="658425" cy="792549"/>
          </a:xfrm>
          <a:prstGeom prst="rect">
            <a:avLst/>
          </a:prstGeom>
        </p:spPr>
      </p:pic>
      <p:sp>
        <p:nvSpPr>
          <p:cNvPr id="20" name="Tekstvak 19"/>
          <p:cNvSpPr txBox="1"/>
          <p:nvPr/>
        </p:nvSpPr>
        <p:spPr>
          <a:xfrm>
            <a:off x="11439631" y="937081"/>
            <a:ext cx="4219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endParaRPr lang="nl-BE" sz="2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0484" y="638910"/>
            <a:ext cx="1337189" cy="1080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1826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  <p:bldP spid="15" grpId="0" animBg="1"/>
      <p:bldP spid="13" grpId="0" animBg="1"/>
      <p:bldP spid="17" grpId="0" animBg="1"/>
      <p:bldP spid="18" grpId="0"/>
      <p:bldP spid="19" grpId="0"/>
      <p:bldP spid="22" grpId="0" animBg="1"/>
      <p:bldP spid="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353027" y="48128"/>
            <a:ext cx="10619773" cy="646331"/>
          </a:xfrm>
          <a:prstGeom prst="rect">
            <a:avLst/>
          </a:prstGeo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BE" sz="36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Casus: JEF SMEYERS, 1LJ – DEEL 2 (na 4 maanden)</a:t>
            </a:r>
            <a:endParaRPr lang="nl-BE" sz="36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5" name="Tekstvak 4"/>
          <p:cNvSpPr txBox="1"/>
          <p:nvPr/>
        </p:nvSpPr>
        <p:spPr>
          <a:xfrm>
            <a:off x="365059" y="649496"/>
            <a:ext cx="7238898" cy="107721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BE" sz="2400" u="sng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Informatie</a:t>
            </a:r>
            <a:r>
              <a:rPr lang="nl-BE" sz="2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: </a:t>
            </a:r>
          </a:p>
          <a:p>
            <a:r>
              <a:rPr lang="nl-BE" sz="20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Recidiverende oorontstekingen in de voorgeschiedenis</a:t>
            </a:r>
          </a:p>
          <a:p>
            <a:endParaRPr lang="nl-BE" sz="2000" dirty="0" smtClean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6" name="Tekstvak 5"/>
          <p:cNvSpPr txBox="1"/>
          <p:nvPr/>
        </p:nvSpPr>
        <p:spPr>
          <a:xfrm>
            <a:off x="7699518" y="957728"/>
            <a:ext cx="4230094" cy="230832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BE" sz="2400" u="sng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Risicofactoren perceptief GV</a:t>
            </a:r>
            <a:r>
              <a:rPr lang="nl-BE" sz="2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: </a:t>
            </a:r>
          </a:p>
          <a:p>
            <a:r>
              <a:rPr lang="nl-BE" sz="20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sym typeface="Wingdings" panose="05000000000000000000" pitchFamily="2" charset="2"/>
              </a:rPr>
              <a:t> </a:t>
            </a:r>
            <a:r>
              <a:rPr lang="nl-BE" sz="2000" dirty="0" smtClean="0">
                <a:ln w="0"/>
                <a:solidFill>
                  <a:schemeClr val="accent1"/>
                </a:solidFill>
              </a:rPr>
              <a:t>Geen neonatale gehoortest</a:t>
            </a:r>
            <a:endParaRPr lang="nl-BE" sz="2400" dirty="0" smtClean="0">
              <a:ln w="0"/>
              <a:solidFill>
                <a:schemeClr val="accent1"/>
              </a:solidFill>
            </a:endParaRPr>
          </a:p>
          <a:p>
            <a:r>
              <a:rPr lang="nl-BE" sz="2000" dirty="0" smtClean="0">
                <a:ln w="0"/>
                <a:solidFill>
                  <a:schemeClr val="accent1"/>
                </a:solidFill>
                <a:sym typeface="Wingdings" panose="05000000000000000000" pitchFamily="2" charset="2"/>
              </a:rPr>
              <a:t> </a:t>
            </a:r>
            <a:r>
              <a:rPr lang="nl-BE" sz="2000" dirty="0" smtClean="0">
                <a:ln w="0"/>
                <a:solidFill>
                  <a:schemeClr val="accent1"/>
                </a:solidFill>
              </a:rPr>
              <a:t>Prematuriteit (≤ 32w)</a:t>
            </a:r>
            <a:endParaRPr lang="nl-BE" sz="2000" dirty="0">
              <a:ln w="0"/>
              <a:solidFill>
                <a:schemeClr val="accent1"/>
              </a:solidFill>
            </a:endParaRPr>
          </a:p>
          <a:p>
            <a:r>
              <a:rPr lang="nl-BE" sz="2000" dirty="0" smtClean="0">
                <a:ln w="0"/>
                <a:solidFill>
                  <a:schemeClr val="accent1"/>
                </a:solidFill>
                <a:sym typeface="Wingdings" panose="05000000000000000000" pitchFamily="2" charset="2"/>
              </a:rPr>
              <a:t> </a:t>
            </a:r>
            <a:r>
              <a:rPr lang="nl-BE" sz="2000" dirty="0" smtClean="0">
                <a:ln w="0"/>
                <a:solidFill>
                  <a:schemeClr val="accent1"/>
                </a:solidFill>
              </a:rPr>
              <a:t>Intra-uteriene </a:t>
            </a:r>
            <a:r>
              <a:rPr lang="nl-BE" sz="2000" dirty="0">
                <a:ln w="0"/>
                <a:solidFill>
                  <a:schemeClr val="accent1"/>
                </a:solidFill>
              </a:rPr>
              <a:t>CMV-infectie</a:t>
            </a:r>
          </a:p>
          <a:p>
            <a:r>
              <a:rPr lang="nl-BE" sz="2000" dirty="0" smtClean="0">
                <a:ln w="0"/>
                <a:solidFill>
                  <a:schemeClr val="accent1"/>
                </a:solidFill>
                <a:sym typeface="Wingdings" panose="05000000000000000000" pitchFamily="2" charset="2"/>
              </a:rPr>
              <a:t> </a:t>
            </a:r>
            <a:r>
              <a:rPr lang="nl-BE" sz="2000" dirty="0" smtClean="0">
                <a:ln w="0"/>
                <a:solidFill>
                  <a:schemeClr val="accent1"/>
                </a:solidFill>
              </a:rPr>
              <a:t>Bacteriële </a:t>
            </a:r>
            <a:r>
              <a:rPr lang="nl-BE" sz="2000" dirty="0">
                <a:ln w="0"/>
                <a:solidFill>
                  <a:schemeClr val="accent1"/>
                </a:solidFill>
              </a:rPr>
              <a:t>meningitis</a:t>
            </a:r>
          </a:p>
          <a:p>
            <a:r>
              <a:rPr lang="nl-BE" sz="2000" dirty="0" smtClean="0">
                <a:ln w="0"/>
                <a:solidFill>
                  <a:schemeClr val="accent1"/>
                </a:solidFill>
                <a:sym typeface="Wingdings" panose="05000000000000000000" pitchFamily="2" charset="2"/>
              </a:rPr>
              <a:t> Zware h</a:t>
            </a:r>
            <a:r>
              <a:rPr lang="nl-BE" sz="2000" dirty="0" smtClean="0">
                <a:ln w="0"/>
                <a:solidFill>
                  <a:schemeClr val="accent1"/>
                </a:solidFill>
              </a:rPr>
              <a:t>oofdtrauma</a:t>
            </a:r>
          </a:p>
          <a:p>
            <a:r>
              <a:rPr lang="nl-BE" sz="2000" dirty="0" smtClean="0">
                <a:ln w="0"/>
                <a:solidFill>
                  <a:schemeClr val="accent1"/>
                </a:solidFill>
                <a:sym typeface="Wingdings" panose="05000000000000000000" pitchFamily="2" charset="2"/>
              </a:rPr>
              <a:t> </a:t>
            </a:r>
            <a:r>
              <a:rPr lang="nl-BE" sz="2000" dirty="0" smtClean="0">
                <a:ln w="0"/>
                <a:solidFill>
                  <a:schemeClr val="accent1"/>
                </a:solidFill>
              </a:rPr>
              <a:t>Familiale erfelijke slechthorendheid</a:t>
            </a:r>
            <a:endParaRPr lang="nl-BE" sz="2000" dirty="0">
              <a:ln w="0"/>
              <a:solidFill>
                <a:schemeClr val="accent1"/>
              </a:solidFill>
            </a:endParaRPr>
          </a:p>
        </p:txBody>
      </p:sp>
      <p:sp>
        <p:nvSpPr>
          <p:cNvPr id="10" name="Tekstvak 9"/>
          <p:cNvSpPr txBox="1"/>
          <p:nvPr/>
        </p:nvSpPr>
        <p:spPr>
          <a:xfrm>
            <a:off x="354732" y="2418327"/>
            <a:ext cx="7249226" cy="46166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BE" sz="2400" u="sng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Audiometrie</a:t>
            </a:r>
            <a:r>
              <a:rPr lang="nl-BE" sz="2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:  	 </a:t>
            </a:r>
            <a:r>
              <a:rPr lang="nl-BE" sz="2400" b="1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Re</a:t>
            </a:r>
            <a:r>
              <a:rPr lang="nl-BE" sz="2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:</a:t>
            </a:r>
            <a:r>
              <a:rPr lang="nl-BE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nl-BE" sz="2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  		    </a:t>
            </a:r>
            <a:r>
              <a:rPr lang="nl-BE" sz="2400" b="1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Li</a:t>
            </a:r>
            <a:r>
              <a:rPr lang="nl-BE" sz="2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:  </a:t>
            </a:r>
            <a:r>
              <a:rPr lang="nl-BE" sz="20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	</a:t>
            </a:r>
          </a:p>
        </p:txBody>
      </p:sp>
      <p:sp>
        <p:nvSpPr>
          <p:cNvPr id="15" name="Tekstvak 14"/>
          <p:cNvSpPr txBox="1"/>
          <p:nvPr/>
        </p:nvSpPr>
        <p:spPr>
          <a:xfrm>
            <a:off x="9265925" y="6164732"/>
            <a:ext cx="2663687" cy="46166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BE" sz="2400" u="sng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Registratie in LARS</a:t>
            </a:r>
            <a:r>
              <a:rPr lang="nl-BE" sz="2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84" b="2655"/>
          <a:stretch/>
        </p:blipFill>
        <p:spPr>
          <a:xfrm>
            <a:off x="4002388" y="3666156"/>
            <a:ext cx="4165040" cy="2885136"/>
          </a:xfrm>
          <a:prstGeom prst="rect">
            <a:avLst/>
          </a:prstGeom>
        </p:spPr>
      </p:pic>
      <p:pic>
        <p:nvPicPr>
          <p:cNvPr id="12" name="Afbeelding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059" y="3804806"/>
            <a:ext cx="3600000" cy="2699999"/>
          </a:xfrm>
          <a:prstGeom prst="rect">
            <a:avLst/>
          </a:prstGeom>
        </p:spPr>
      </p:pic>
      <p:sp>
        <p:nvSpPr>
          <p:cNvPr id="13" name="Tekstvak 12"/>
          <p:cNvSpPr txBox="1"/>
          <p:nvPr/>
        </p:nvSpPr>
        <p:spPr>
          <a:xfrm>
            <a:off x="354452" y="1832062"/>
            <a:ext cx="7249506" cy="46166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BE" sz="2400" u="sng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Selectief onderzoek</a:t>
            </a:r>
            <a:r>
              <a:rPr lang="nl-BE" sz="2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:  	 </a:t>
            </a:r>
            <a:r>
              <a:rPr lang="nl-BE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sym typeface="Wingdings" panose="05000000000000000000" pitchFamily="2" charset="2"/>
              </a:rPr>
              <a:t> </a:t>
            </a:r>
            <a:r>
              <a:rPr lang="nl-BE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Ja 		</a:t>
            </a:r>
            <a:r>
              <a:rPr lang="nl-BE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sym typeface="Wingdings" panose="05000000000000000000" pitchFamily="2" charset="2"/>
              </a:rPr>
              <a:t> </a:t>
            </a:r>
            <a:r>
              <a:rPr lang="nl-BE" sz="2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Nee</a:t>
            </a:r>
            <a:endParaRPr lang="nl-BE" sz="20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16" name="Afbeelding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78811" y="1728315"/>
            <a:ext cx="658425" cy="792549"/>
          </a:xfrm>
          <a:prstGeom prst="rect">
            <a:avLst/>
          </a:prstGeom>
        </p:spPr>
      </p:pic>
      <p:sp>
        <p:nvSpPr>
          <p:cNvPr id="17" name="Tekstvak 16"/>
          <p:cNvSpPr txBox="1"/>
          <p:nvPr/>
        </p:nvSpPr>
        <p:spPr>
          <a:xfrm>
            <a:off x="365058" y="3000738"/>
            <a:ext cx="7238899" cy="46166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BE" sz="2400" u="sng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Otoscopie</a:t>
            </a:r>
            <a:r>
              <a:rPr lang="nl-BE" sz="2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: </a:t>
            </a:r>
            <a:r>
              <a:rPr lang="nl-BE" sz="2400" dirty="0" smtClean="0">
                <a:ln w="0"/>
                <a:solidFill>
                  <a:schemeClr val="accent1"/>
                </a:solidFill>
              </a:rPr>
              <a:t> mat TV – vochtniveau zichtbaar</a:t>
            </a:r>
            <a:endParaRPr lang="nl-BE" sz="2000" dirty="0" smtClean="0">
              <a:ln w="0"/>
              <a:solidFill>
                <a:schemeClr val="accent1"/>
              </a:solidFill>
            </a:endParaRPr>
          </a:p>
        </p:txBody>
      </p:sp>
      <p:sp>
        <p:nvSpPr>
          <p:cNvPr id="18" name="Tekstvak 17"/>
          <p:cNvSpPr txBox="1"/>
          <p:nvPr/>
        </p:nvSpPr>
        <p:spPr>
          <a:xfrm>
            <a:off x="2969023" y="2429206"/>
            <a:ext cx="14622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4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P4 / P4</a:t>
            </a:r>
            <a:endParaRPr lang="nl-BE" sz="24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Tekstvak 18"/>
          <p:cNvSpPr txBox="1"/>
          <p:nvPr/>
        </p:nvSpPr>
        <p:spPr>
          <a:xfrm>
            <a:off x="4940908" y="2425464"/>
            <a:ext cx="14622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4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P4  /  P4</a:t>
            </a:r>
            <a:endParaRPr lang="nl-BE" sz="24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Tekstvak 21"/>
          <p:cNvSpPr txBox="1"/>
          <p:nvPr/>
        </p:nvSpPr>
        <p:spPr>
          <a:xfrm>
            <a:off x="8447713" y="3457021"/>
            <a:ext cx="3481899" cy="261610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BE" sz="2400" u="sng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Beleid</a:t>
            </a:r>
            <a:r>
              <a:rPr lang="nl-BE" sz="2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: </a:t>
            </a:r>
          </a:p>
          <a:p>
            <a:r>
              <a:rPr lang="nl-BE" sz="20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sym typeface="Wingdings" panose="05000000000000000000" pitchFamily="2" charset="2"/>
              </a:rPr>
              <a:t> Geen nazorg</a:t>
            </a:r>
            <a:endParaRPr lang="nl-BE" sz="2400" b="1" dirty="0" smtClean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r>
              <a:rPr lang="nl-BE" sz="20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sym typeface="Wingdings" panose="05000000000000000000" pitchFamily="2" charset="2"/>
              </a:rPr>
              <a:t> Doorverwijzing</a:t>
            </a:r>
            <a:endParaRPr lang="nl-BE" sz="2000" b="1" dirty="0" smtClean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r>
              <a:rPr lang="nl-BE" sz="20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sym typeface="Wingdings" panose="05000000000000000000" pitchFamily="2" charset="2"/>
              </a:rPr>
              <a:t> Selectief onderzoek</a:t>
            </a:r>
            <a:endParaRPr lang="nl-BE" sz="2000" dirty="0" smtClean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r>
              <a:rPr lang="nl-BE" sz="20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sym typeface="Wingdings" panose="05000000000000000000" pitchFamily="2" charset="2"/>
              </a:rPr>
              <a:t> Otoscopie </a:t>
            </a:r>
          </a:p>
          <a:p>
            <a:r>
              <a:rPr lang="nl-BE" sz="20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sym typeface="Wingdings" panose="05000000000000000000" pitchFamily="2" charset="2"/>
              </a:rPr>
              <a:t> Opvolging ORL aanmoedigen</a:t>
            </a:r>
            <a:endParaRPr lang="nl-BE" sz="2000" dirty="0" smtClean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marL="342900" indent="-342900">
              <a:buFont typeface="Wingdings" panose="05000000000000000000" pitchFamily="2" charset="2"/>
              <a:buChar char="o"/>
            </a:pPr>
            <a:r>
              <a:rPr lang="nl-BE" sz="20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sym typeface="Wingdings" panose="05000000000000000000" pitchFamily="2" charset="2"/>
              </a:rPr>
              <a:t>Ander</a:t>
            </a:r>
            <a:endParaRPr lang="nl-BE" sz="20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sym typeface="Wingdings" panose="05000000000000000000" pitchFamily="2" charset="2"/>
            </a:endParaRPr>
          </a:p>
          <a:p>
            <a:pPr marL="342900" indent="-342900">
              <a:buFont typeface="Wingdings" panose="05000000000000000000" pitchFamily="2" charset="2"/>
              <a:buChar char="o"/>
            </a:pPr>
            <a:r>
              <a:rPr lang="nl-BE" sz="20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sym typeface="Wingdings" panose="05000000000000000000" pitchFamily="2" charset="2"/>
              </a:rPr>
              <a:t>Weet niet</a:t>
            </a:r>
          </a:p>
        </p:txBody>
      </p:sp>
      <p:pic>
        <p:nvPicPr>
          <p:cNvPr id="24" name="Afbeelding 2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39884" y="3678188"/>
            <a:ext cx="658425" cy="792549"/>
          </a:xfrm>
          <a:prstGeom prst="rect">
            <a:avLst/>
          </a:prstGeom>
        </p:spPr>
      </p:pic>
      <p:sp>
        <p:nvSpPr>
          <p:cNvPr id="20" name="Tekstvak 19"/>
          <p:cNvSpPr txBox="1"/>
          <p:nvPr/>
        </p:nvSpPr>
        <p:spPr>
          <a:xfrm>
            <a:off x="11439631" y="937081"/>
            <a:ext cx="4219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endParaRPr lang="nl-BE" sz="2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1" name="Afbeelding 2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0484" y="647881"/>
            <a:ext cx="1337189" cy="1080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7325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  <p:bldP spid="15" grpId="0" animBg="1"/>
      <p:bldP spid="13" grpId="0" animBg="1"/>
      <p:bldP spid="17" grpId="0" animBg="1"/>
      <p:bldP spid="18" grpId="0"/>
      <p:bldP spid="19" grpId="0"/>
      <p:bldP spid="22" grpId="0" animBg="1"/>
      <p:bldP spid="2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365059" y="0"/>
            <a:ext cx="6917635" cy="646331"/>
          </a:xfrm>
          <a:prstGeom prst="rect">
            <a:avLst/>
          </a:prstGeo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BE" sz="36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Casus: MARIE GOOSSENS, 1LJ</a:t>
            </a:r>
            <a:endParaRPr lang="nl-BE" sz="36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5" name="Tekstvak 4"/>
          <p:cNvSpPr txBox="1"/>
          <p:nvPr/>
        </p:nvSpPr>
        <p:spPr>
          <a:xfrm>
            <a:off x="365059" y="631573"/>
            <a:ext cx="7223588" cy="107721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BE" sz="2400" u="sng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Informatie</a:t>
            </a:r>
            <a:r>
              <a:rPr lang="nl-BE" sz="2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: </a:t>
            </a:r>
          </a:p>
          <a:p>
            <a:r>
              <a:rPr lang="nl-BE" sz="20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6 maanden geleden een auto-ongeval met airbag tegen</a:t>
            </a:r>
          </a:p>
          <a:p>
            <a:r>
              <a:rPr lang="nl-BE" sz="20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het linker oor. Onderzoek op spoeddienst alles OK</a:t>
            </a:r>
          </a:p>
        </p:txBody>
      </p:sp>
      <p:sp>
        <p:nvSpPr>
          <p:cNvPr id="6" name="Tekstvak 5"/>
          <p:cNvSpPr txBox="1"/>
          <p:nvPr/>
        </p:nvSpPr>
        <p:spPr>
          <a:xfrm>
            <a:off x="7699518" y="957728"/>
            <a:ext cx="4230094" cy="230832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BE" sz="2400" u="sng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Risicofactoren perceptief GV</a:t>
            </a:r>
            <a:r>
              <a:rPr lang="nl-BE" sz="2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: </a:t>
            </a:r>
          </a:p>
          <a:p>
            <a:r>
              <a:rPr lang="nl-BE" sz="20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sym typeface="Wingdings" panose="05000000000000000000" pitchFamily="2" charset="2"/>
              </a:rPr>
              <a:t> </a:t>
            </a:r>
            <a:r>
              <a:rPr lang="nl-BE" sz="2000" dirty="0" smtClean="0">
                <a:ln w="0"/>
                <a:solidFill>
                  <a:schemeClr val="accent1"/>
                </a:solidFill>
              </a:rPr>
              <a:t>Geen neonatale gehoortest</a:t>
            </a:r>
            <a:endParaRPr lang="nl-BE" sz="2400" dirty="0" smtClean="0">
              <a:ln w="0"/>
              <a:solidFill>
                <a:schemeClr val="accent1"/>
              </a:solidFill>
            </a:endParaRPr>
          </a:p>
          <a:p>
            <a:r>
              <a:rPr lang="nl-BE" sz="2000" dirty="0" smtClean="0">
                <a:ln w="0"/>
                <a:solidFill>
                  <a:schemeClr val="accent1"/>
                </a:solidFill>
                <a:sym typeface="Wingdings" panose="05000000000000000000" pitchFamily="2" charset="2"/>
              </a:rPr>
              <a:t> </a:t>
            </a:r>
            <a:r>
              <a:rPr lang="nl-BE" sz="2000" dirty="0" smtClean="0">
                <a:ln w="0"/>
                <a:solidFill>
                  <a:schemeClr val="accent1"/>
                </a:solidFill>
              </a:rPr>
              <a:t>Prematuriteit (≤ 32w)</a:t>
            </a:r>
            <a:endParaRPr lang="nl-BE" sz="2000" dirty="0">
              <a:ln w="0"/>
              <a:solidFill>
                <a:schemeClr val="accent1"/>
              </a:solidFill>
            </a:endParaRPr>
          </a:p>
          <a:p>
            <a:r>
              <a:rPr lang="nl-BE" sz="2000" dirty="0" smtClean="0">
                <a:ln w="0"/>
                <a:solidFill>
                  <a:schemeClr val="accent1"/>
                </a:solidFill>
                <a:sym typeface="Wingdings" panose="05000000000000000000" pitchFamily="2" charset="2"/>
              </a:rPr>
              <a:t> </a:t>
            </a:r>
            <a:r>
              <a:rPr lang="nl-BE" sz="2000" dirty="0" smtClean="0">
                <a:ln w="0"/>
                <a:solidFill>
                  <a:schemeClr val="accent1"/>
                </a:solidFill>
              </a:rPr>
              <a:t>Intra-uteriene </a:t>
            </a:r>
            <a:r>
              <a:rPr lang="nl-BE" sz="2000" dirty="0">
                <a:ln w="0"/>
                <a:solidFill>
                  <a:schemeClr val="accent1"/>
                </a:solidFill>
              </a:rPr>
              <a:t>CMV-infectie</a:t>
            </a:r>
          </a:p>
          <a:p>
            <a:r>
              <a:rPr lang="nl-BE" sz="2000" dirty="0" smtClean="0">
                <a:ln w="0"/>
                <a:solidFill>
                  <a:schemeClr val="accent1"/>
                </a:solidFill>
                <a:sym typeface="Wingdings" panose="05000000000000000000" pitchFamily="2" charset="2"/>
              </a:rPr>
              <a:t> </a:t>
            </a:r>
            <a:r>
              <a:rPr lang="nl-BE" sz="2000" dirty="0" smtClean="0">
                <a:ln w="0"/>
                <a:solidFill>
                  <a:schemeClr val="accent1"/>
                </a:solidFill>
              </a:rPr>
              <a:t>Bacteriële </a:t>
            </a:r>
            <a:r>
              <a:rPr lang="nl-BE" sz="2000" dirty="0">
                <a:ln w="0"/>
                <a:solidFill>
                  <a:schemeClr val="accent1"/>
                </a:solidFill>
              </a:rPr>
              <a:t>meningitis</a:t>
            </a:r>
          </a:p>
          <a:p>
            <a:r>
              <a:rPr lang="nl-BE" sz="2000" dirty="0" smtClean="0">
                <a:ln w="0"/>
                <a:solidFill>
                  <a:schemeClr val="accent1"/>
                </a:solidFill>
                <a:sym typeface="Wingdings" panose="05000000000000000000" pitchFamily="2" charset="2"/>
              </a:rPr>
              <a:t> Zware h</a:t>
            </a:r>
            <a:r>
              <a:rPr lang="nl-BE" sz="2000" dirty="0" smtClean="0">
                <a:ln w="0"/>
                <a:solidFill>
                  <a:schemeClr val="accent1"/>
                </a:solidFill>
              </a:rPr>
              <a:t>oofdtrauma</a:t>
            </a:r>
          </a:p>
          <a:p>
            <a:r>
              <a:rPr lang="nl-BE" sz="2000" dirty="0" smtClean="0">
                <a:ln w="0"/>
                <a:solidFill>
                  <a:schemeClr val="accent1"/>
                </a:solidFill>
                <a:sym typeface="Wingdings" panose="05000000000000000000" pitchFamily="2" charset="2"/>
              </a:rPr>
              <a:t> </a:t>
            </a:r>
            <a:r>
              <a:rPr lang="nl-BE" sz="2000" dirty="0" smtClean="0">
                <a:ln w="0"/>
                <a:solidFill>
                  <a:schemeClr val="accent1"/>
                </a:solidFill>
              </a:rPr>
              <a:t>Familiale erfelijke slechthorendheid</a:t>
            </a:r>
            <a:endParaRPr lang="nl-BE" sz="2000" dirty="0">
              <a:ln w="0"/>
              <a:solidFill>
                <a:schemeClr val="accent1"/>
              </a:solidFill>
            </a:endParaRPr>
          </a:p>
        </p:txBody>
      </p:sp>
      <p:sp>
        <p:nvSpPr>
          <p:cNvPr id="10" name="Tekstvak 9"/>
          <p:cNvSpPr txBox="1"/>
          <p:nvPr/>
        </p:nvSpPr>
        <p:spPr>
          <a:xfrm>
            <a:off x="354732" y="2418327"/>
            <a:ext cx="7233914" cy="46166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BE" sz="2400" u="sng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Audiometrie</a:t>
            </a:r>
            <a:r>
              <a:rPr lang="nl-BE" sz="2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:  	 </a:t>
            </a:r>
            <a:r>
              <a:rPr lang="nl-BE" sz="2400" b="1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Re</a:t>
            </a:r>
            <a:r>
              <a:rPr lang="nl-BE" sz="2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:</a:t>
            </a:r>
            <a:r>
              <a:rPr lang="nl-BE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nl-BE" sz="2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  		    </a:t>
            </a:r>
            <a:r>
              <a:rPr lang="nl-BE" sz="2400" b="1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Li</a:t>
            </a:r>
            <a:r>
              <a:rPr lang="nl-BE" sz="2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:  </a:t>
            </a:r>
            <a:r>
              <a:rPr lang="nl-BE" sz="20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	</a:t>
            </a:r>
          </a:p>
        </p:txBody>
      </p:sp>
      <p:sp>
        <p:nvSpPr>
          <p:cNvPr id="15" name="Tekstvak 14"/>
          <p:cNvSpPr txBox="1"/>
          <p:nvPr/>
        </p:nvSpPr>
        <p:spPr>
          <a:xfrm>
            <a:off x="9265925" y="6164732"/>
            <a:ext cx="2663687" cy="46166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BE" sz="2400" u="sng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Registratie in LARS</a:t>
            </a:r>
            <a:r>
              <a:rPr lang="nl-BE" sz="2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84" b="2655"/>
          <a:stretch/>
        </p:blipFill>
        <p:spPr>
          <a:xfrm>
            <a:off x="4050516" y="3666156"/>
            <a:ext cx="4165040" cy="2885136"/>
          </a:xfrm>
          <a:prstGeom prst="rect">
            <a:avLst/>
          </a:prstGeom>
        </p:spPr>
      </p:pic>
      <p:pic>
        <p:nvPicPr>
          <p:cNvPr id="12" name="Afbeelding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059" y="3804806"/>
            <a:ext cx="3600000" cy="2699999"/>
          </a:xfrm>
          <a:prstGeom prst="rect">
            <a:avLst/>
          </a:prstGeom>
        </p:spPr>
      </p:pic>
      <p:sp>
        <p:nvSpPr>
          <p:cNvPr id="13" name="Tekstvak 12"/>
          <p:cNvSpPr txBox="1"/>
          <p:nvPr/>
        </p:nvSpPr>
        <p:spPr>
          <a:xfrm>
            <a:off x="354451" y="1832062"/>
            <a:ext cx="7234195" cy="46166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BE" sz="2400" u="sng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Deelname screening</a:t>
            </a:r>
            <a:r>
              <a:rPr lang="nl-BE" sz="240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:  </a:t>
            </a:r>
            <a:r>
              <a:rPr lang="nl-BE" sz="2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	</a:t>
            </a:r>
            <a:r>
              <a:rPr lang="nl-BE" sz="240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nl-BE" sz="240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sym typeface="Wingdings" panose="05000000000000000000" pitchFamily="2" charset="2"/>
              </a:rPr>
              <a:t> </a:t>
            </a:r>
            <a:r>
              <a:rPr lang="nl-BE" sz="240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Ja 		</a:t>
            </a:r>
            <a:r>
              <a:rPr lang="nl-BE" sz="240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sym typeface="Wingdings" panose="05000000000000000000" pitchFamily="2" charset="2"/>
              </a:rPr>
              <a:t> </a:t>
            </a:r>
            <a:r>
              <a:rPr lang="nl-BE" sz="240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Nee</a:t>
            </a:r>
            <a:endParaRPr lang="nl-BE" sz="200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88647" y="2393733"/>
            <a:ext cx="658425" cy="792549"/>
          </a:xfrm>
          <a:prstGeom prst="rect">
            <a:avLst/>
          </a:prstGeom>
        </p:spPr>
      </p:pic>
      <p:pic>
        <p:nvPicPr>
          <p:cNvPr id="16" name="Afbeelding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78811" y="1728315"/>
            <a:ext cx="658425" cy="792549"/>
          </a:xfrm>
          <a:prstGeom prst="rect">
            <a:avLst/>
          </a:prstGeom>
        </p:spPr>
      </p:pic>
      <p:sp>
        <p:nvSpPr>
          <p:cNvPr id="17" name="Tekstvak 16"/>
          <p:cNvSpPr txBox="1"/>
          <p:nvPr/>
        </p:nvSpPr>
        <p:spPr>
          <a:xfrm>
            <a:off x="365058" y="3000738"/>
            <a:ext cx="7223587" cy="46166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BE" sz="2400" u="sng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Otoscopie</a:t>
            </a:r>
            <a:r>
              <a:rPr lang="nl-BE" sz="2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: </a:t>
            </a:r>
            <a:r>
              <a:rPr lang="nl-BE" sz="2400" dirty="0" smtClean="0">
                <a:ln w="0"/>
                <a:solidFill>
                  <a:schemeClr val="accent1"/>
                </a:solidFill>
              </a:rPr>
              <a:t> ingetrokken TV links-compatibel met OME</a:t>
            </a:r>
            <a:endParaRPr lang="nl-BE" sz="2000" dirty="0" smtClean="0">
              <a:ln w="0"/>
              <a:solidFill>
                <a:schemeClr val="accent1"/>
              </a:solidFill>
            </a:endParaRPr>
          </a:p>
        </p:txBody>
      </p:sp>
      <p:sp>
        <p:nvSpPr>
          <p:cNvPr id="18" name="Tekstvak 17"/>
          <p:cNvSpPr txBox="1"/>
          <p:nvPr/>
        </p:nvSpPr>
        <p:spPr>
          <a:xfrm>
            <a:off x="2969023" y="2429206"/>
            <a:ext cx="14622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4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P4 / P4</a:t>
            </a:r>
            <a:endParaRPr lang="nl-BE" sz="24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Tekstvak 18"/>
          <p:cNvSpPr txBox="1"/>
          <p:nvPr/>
        </p:nvSpPr>
        <p:spPr>
          <a:xfrm>
            <a:off x="4940908" y="2425464"/>
            <a:ext cx="14622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F9  /  F8</a:t>
            </a:r>
            <a:endParaRPr lang="nl-BE" sz="24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Tekstvak 21"/>
          <p:cNvSpPr txBox="1"/>
          <p:nvPr/>
        </p:nvSpPr>
        <p:spPr>
          <a:xfrm>
            <a:off x="8447713" y="3457021"/>
            <a:ext cx="3481899" cy="261610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BE" sz="2400" u="sng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Beleid</a:t>
            </a:r>
            <a:r>
              <a:rPr lang="nl-BE" sz="2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: </a:t>
            </a:r>
          </a:p>
          <a:p>
            <a:r>
              <a:rPr lang="nl-BE" sz="20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sym typeface="Wingdings" panose="05000000000000000000" pitchFamily="2" charset="2"/>
              </a:rPr>
              <a:t> Geen nazorg</a:t>
            </a:r>
            <a:endParaRPr lang="nl-BE" sz="2400" b="1" dirty="0" smtClean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r>
              <a:rPr lang="nl-BE" sz="20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sym typeface="Wingdings" panose="05000000000000000000" pitchFamily="2" charset="2"/>
              </a:rPr>
              <a:t> Doorverwijzing</a:t>
            </a:r>
            <a:endParaRPr lang="nl-BE" sz="2000" b="1" dirty="0" smtClean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r>
              <a:rPr lang="nl-BE" sz="20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sym typeface="Wingdings" panose="05000000000000000000" pitchFamily="2" charset="2"/>
              </a:rPr>
              <a:t> Selectief onderzoek</a:t>
            </a:r>
            <a:endParaRPr lang="nl-BE" sz="2000" dirty="0" smtClean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r>
              <a:rPr lang="nl-BE" sz="20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sym typeface="Wingdings" panose="05000000000000000000" pitchFamily="2" charset="2"/>
              </a:rPr>
              <a:t> Otoscopie </a:t>
            </a:r>
          </a:p>
          <a:p>
            <a:r>
              <a:rPr lang="nl-BE" sz="20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sym typeface="Wingdings" panose="05000000000000000000" pitchFamily="2" charset="2"/>
              </a:rPr>
              <a:t> Opvolging ORL aanmoedigen</a:t>
            </a:r>
            <a:endParaRPr lang="nl-BE" sz="2000" dirty="0" smtClean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marL="342900" indent="-342900">
              <a:buFont typeface="Wingdings" panose="05000000000000000000" pitchFamily="2" charset="2"/>
              <a:buChar char="o"/>
            </a:pPr>
            <a:r>
              <a:rPr lang="nl-BE" sz="20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sym typeface="Wingdings" panose="05000000000000000000" pitchFamily="2" charset="2"/>
              </a:rPr>
              <a:t>Ander</a:t>
            </a:r>
            <a:endParaRPr lang="nl-BE" sz="20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sym typeface="Wingdings" panose="05000000000000000000" pitchFamily="2" charset="2"/>
            </a:endParaRPr>
          </a:p>
          <a:p>
            <a:pPr marL="342900" indent="-342900">
              <a:buFont typeface="Wingdings" panose="05000000000000000000" pitchFamily="2" charset="2"/>
              <a:buChar char="o"/>
            </a:pPr>
            <a:r>
              <a:rPr lang="nl-BE" sz="20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sym typeface="Wingdings" panose="05000000000000000000" pitchFamily="2" charset="2"/>
              </a:rPr>
              <a:t>Weet niet</a:t>
            </a:r>
          </a:p>
        </p:txBody>
      </p:sp>
      <p:pic>
        <p:nvPicPr>
          <p:cNvPr id="23" name="Afbeelding 2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51916" y="4613048"/>
            <a:ext cx="658425" cy="792549"/>
          </a:xfrm>
          <a:prstGeom prst="rect">
            <a:avLst/>
          </a:prstGeom>
        </p:spPr>
      </p:pic>
      <p:pic>
        <p:nvPicPr>
          <p:cNvPr id="24" name="Afbeelding 2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35868" y="3995430"/>
            <a:ext cx="658425" cy="792549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0300" y="630182"/>
            <a:ext cx="1028347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6748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  <p:bldP spid="15" grpId="0" animBg="1"/>
      <p:bldP spid="13" grpId="0" animBg="1"/>
      <p:bldP spid="17" grpId="0" animBg="1"/>
      <p:bldP spid="18" grpId="0"/>
      <p:bldP spid="19" grpId="0"/>
      <p:bldP spid="2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/>
          <p:cNvSpPr txBox="1"/>
          <p:nvPr/>
        </p:nvSpPr>
        <p:spPr>
          <a:xfrm>
            <a:off x="495217" y="993138"/>
            <a:ext cx="7170265" cy="76944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BE" sz="2400" u="sng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Informatie</a:t>
            </a:r>
            <a:r>
              <a:rPr lang="nl-BE" sz="2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: </a:t>
            </a:r>
          </a:p>
          <a:p>
            <a:r>
              <a:rPr lang="nl-BE" sz="20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Gekend gemengd gehoorverlies aan het rechter oor</a:t>
            </a:r>
          </a:p>
        </p:txBody>
      </p:sp>
      <p:sp>
        <p:nvSpPr>
          <p:cNvPr id="6" name="Tekstvak 5"/>
          <p:cNvSpPr txBox="1"/>
          <p:nvPr/>
        </p:nvSpPr>
        <p:spPr>
          <a:xfrm>
            <a:off x="7699518" y="957728"/>
            <a:ext cx="4230094" cy="230832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BE" sz="2400" u="sng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Risicofactoren perceptief GV</a:t>
            </a:r>
            <a:r>
              <a:rPr lang="nl-BE" sz="2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: </a:t>
            </a:r>
          </a:p>
          <a:p>
            <a:r>
              <a:rPr lang="nl-BE" sz="20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sym typeface="Wingdings" panose="05000000000000000000" pitchFamily="2" charset="2"/>
              </a:rPr>
              <a:t> </a:t>
            </a:r>
            <a:r>
              <a:rPr lang="nl-BE" sz="2000" dirty="0" smtClean="0">
                <a:ln w="0"/>
                <a:solidFill>
                  <a:schemeClr val="accent1"/>
                </a:solidFill>
              </a:rPr>
              <a:t>Geen neonatale gehoortest</a:t>
            </a:r>
            <a:endParaRPr lang="nl-BE" sz="2400" dirty="0" smtClean="0">
              <a:ln w="0"/>
              <a:solidFill>
                <a:schemeClr val="accent1"/>
              </a:solidFill>
            </a:endParaRPr>
          </a:p>
          <a:p>
            <a:r>
              <a:rPr lang="nl-BE" sz="2000" dirty="0" smtClean="0">
                <a:ln w="0"/>
                <a:solidFill>
                  <a:schemeClr val="accent1"/>
                </a:solidFill>
                <a:sym typeface="Wingdings" panose="05000000000000000000" pitchFamily="2" charset="2"/>
              </a:rPr>
              <a:t> </a:t>
            </a:r>
            <a:r>
              <a:rPr lang="nl-BE" sz="2000" dirty="0" smtClean="0">
                <a:ln w="0"/>
                <a:solidFill>
                  <a:schemeClr val="accent1"/>
                </a:solidFill>
              </a:rPr>
              <a:t>Prematuriteit (≤ 32w)</a:t>
            </a:r>
            <a:endParaRPr lang="nl-BE" sz="2000" dirty="0">
              <a:ln w="0"/>
              <a:solidFill>
                <a:schemeClr val="accent1"/>
              </a:solidFill>
            </a:endParaRPr>
          </a:p>
          <a:p>
            <a:r>
              <a:rPr lang="nl-BE" sz="2000" dirty="0" smtClean="0">
                <a:ln w="0"/>
                <a:solidFill>
                  <a:schemeClr val="accent1"/>
                </a:solidFill>
                <a:sym typeface="Wingdings" panose="05000000000000000000" pitchFamily="2" charset="2"/>
              </a:rPr>
              <a:t> </a:t>
            </a:r>
            <a:r>
              <a:rPr lang="nl-BE" sz="2000" dirty="0" smtClean="0">
                <a:ln w="0"/>
                <a:solidFill>
                  <a:schemeClr val="accent1"/>
                </a:solidFill>
              </a:rPr>
              <a:t>Intra-uteriene </a:t>
            </a:r>
            <a:r>
              <a:rPr lang="nl-BE" sz="2000" dirty="0">
                <a:ln w="0"/>
                <a:solidFill>
                  <a:schemeClr val="accent1"/>
                </a:solidFill>
              </a:rPr>
              <a:t>CMV-infectie</a:t>
            </a:r>
          </a:p>
          <a:p>
            <a:r>
              <a:rPr lang="nl-BE" sz="2000" dirty="0" smtClean="0">
                <a:ln w="0"/>
                <a:solidFill>
                  <a:schemeClr val="accent1"/>
                </a:solidFill>
                <a:sym typeface="Wingdings" panose="05000000000000000000" pitchFamily="2" charset="2"/>
              </a:rPr>
              <a:t> </a:t>
            </a:r>
            <a:r>
              <a:rPr lang="nl-BE" sz="2000" dirty="0" smtClean="0">
                <a:ln w="0"/>
                <a:solidFill>
                  <a:schemeClr val="accent1"/>
                </a:solidFill>
              </a:rPr>
              <a:t>Bacteriële </a:t>
            </a:r>
            <a:r>
              <a:rPr lang="nl-BE" sz="2000" dirty="0">
                <a:ln w="0"/>
                <a:solidFill>
                  <a:schemeClr val="accent1"/>
                </a:solidFill>
              </a:rPr>
              <a:t>meningitis</a:t>
            </a:r>
          </a:p>
          <a:p>
            <a:r>
              <a:rPr lang="nl-BE" sz="2000" dirty="0" smtClean="0">
                <a:ln w="0"/>
                <a:solidFill>
                  <a:schemeClr val="accent1"/>
                </a:solidFill>
                <a:sym typeface="Wingdings" panose="05000000000000000000" pitchFamily="2" charset="2"/>
              </a:rPr>
              <a:t> Zware h</a:t>
            </a:r>
            <a:r>
              <a:rPr lang="nl-BE" sz="2000" dirty="0" smtClean="0">
                <a:ln w="0"/>
                <a:solidFill>
                  <a:schemeClr val="accent1"/>
                </a:solidFill>
              </a:rPr>
              <a:t>oofdtrauma</a:t>
            </a:r>
          </a:p>
          <a:p>
            <a:r>
              <a:rPr lang="nl-BE" sz="2000" dirty="0" smtClean="0">
                <a:ln w="0"/>
                <a:solidFill>
                  <a:schemeClr val="accent1"/>
                </a:solidFill>
                <a:sym typeface="Wingdings" panose="05000000000000000000" pitchFamily="2" charset="2"/>
              </a:rPr>
              <a:t> </a:t>
            </a:r>
            <a:r>
              <a:rPr lang="nl-BE" sz="2000" dirty="0" smtClean="0">
                <a:ln w="0"/>
                <a:solidFill>
                  <a:schemeClr val="accent1"/>
                </a:solidFill>
              </a:rPr>
              <a:t>Familiale erfelijke slechthorendheid</a:t>
            </a:r>
            <a:endParaRPr lang="nl-BE" sz="2000" dirty="0">
              <a:ln w="0"/>
              <a:solidFill>
                <a:schemeClr val="accent1"/>
              </a:solidFill>
            </a:endParaRPr>
          </a:p>
        </p:txBody>
      </p:sp>
      <p:sp>
        <p:nvSpPr>
          <p:cNvPr id="10" name="Tekstvak 9"/>
          <p:cNvSpPr txBox="1"/>
          <p:nvPr/>
        </p:nvSpPr>
        <p:spPr>
          <a:xfrm>
            <a:off x="461182" y="2455673"/>
            <a:ext cx="7170264" cy="46166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BE" sz="2400" u="sng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Audiometrie</a:t>
            </a:r>
            <a:r>
              <a:rPr lang="nl-BE" sz="2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:  	 </a:t>
            </a:r>
            <a:r>
              <a:rPr lang="nl-BE" sz="2400" b="1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Re</a:t>
            </a:r>
            <a:r>
              <a:rPr lang="nl-BE" sz="2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:</a:t>
            </a:r>
            <a:r>
              <a:rPr lang="nl-BE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nl-BE" sz="2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  		    </a:t>
            </a:r>
            <a:r>
              <a:rPr lang="nl-BE" sz="2400" b="1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Li</a:t>
            </a:r>
            <a:r>
              <a:rPr lang="nl-BE" sz="2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:  </a:t>
            </a:r>
            <a:r>
              <a:rPr lang="nl-BE" sz="20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	</a:t>
            </a:r>
          </a:p>
        </p:txBody>
      </p:sp>
      <p:sp>
        <p:nvSpPr>
          <p:cNvPr id="11" name="Tekstvak 10"/>
          <p:cNvSpPr txBox="1"/>
          <p:nvPr/>
        </p:nvSpPr>
        <p:spPr>
          <a:xfrm>
            <a:off x="8447713" y="3457021"/>
            <a:ext cx="3481899" cy="261610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BE" sz="2400" u="sng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Beleid</a:t>
            </a:r>
            <a:r>
              <a:rPr lang="nl-BE" sz="2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: </a:t>
            </a:r>
          </a:p>
          <a:p>
            <a:r>
              <a:rPr lang="nl-BE" sz="20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sym typeface="Wingdings" panose="05000000000000000000" pitchFamily="2" charset="2"/>
              </a:rPr>
              <a:t> Geen nazorg</a:t>
            </a:r>
            <a:endParaRPr lang="nl-BE" sz="2400" b="1" dirty="0" smtClean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r>
              <a:rPr lang="nl-BE" sz="20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sym typeface="Wingdings" panose="05000000000000000000" pitchFamily="2" charset="2"/>
              </a:rPr>
              <a:t> Doorverwijzing</a:t>
            </a:r>
            <a:endParaRPr lang="nl-BE" sz="2000" b="1" dirty="0" smtClean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r>
              <a:rPr lang="nl-BE" sz="20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sym typeface="Wingdings" panose="05000000000000000000" pitchFamily="2" charset="2"/>
              </a:rPr>
              <a:t> Selectief onderzoek</a:t>
            </a:r>
            <a:endParaRPr lang="nl-BE" sz="2000" dirty="0" smtClean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r>
              <a:rPr lang="nl-BE" sz="20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sym typeface="Wingdings" panose="05000000000000000000" pitchFamily="2" charset="2"/>
              </a:rPr>
              <a:t> Otoscopie </a:t>
            </a:r>
          </a:p>
          <a:p>
            <a:r>
              <a:rPr lang="nl-BE" sz="20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sym typeface="Wingdings" panose="05000000000000000000" pitchFamily="2" charset="2"/>
              </a:rPr>
              <a:t> Opvolging ORL aanmoedigen</a:t>
            </a:r>
            <a:endParaRPr lang="nl-BE" sz="2000" dirty="0" smtClean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marL="342900" indent="-342900">
              <a:buFont typeface="Wingdings" panose="05000000000000000000" pitchFamily="2" charset="2"/>
              <a:buChar char="o"/>
            </a:pPr>
            <a:r>
              <a:rPr lang="nl-BE" sz="20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sym typeface="Wingdings" panose="05000000000000000000" pitchFamily="2" charset="2"/>
              </a:rPr>
              <a:t>Ander</a:t>
            </a:r>
            <a:endParaRPr lang="nl-BE" sz="20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sym typeface="Wingdings" panose="05000000000000000000" pitchFamily="2" charset="2"/>
            </a:endParaRPr>
          </a:p>
          <a:p>
            <a:pPr marL="342900" indent="-342900">
              <a:buFont typeface="Wingdings" panose="05000000000000000000" pitchFamily="2" charset="2"/>
              <a:buChar char="o"/>
            </a:pPr>
            <a:r>
              <a:rPr lang="nl-BE" sz="20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sym typeface="Wingdings" panose="05000000000000000000" pitchFamily="2" charset="2"/>
              </a:rPr>
              <a:t>Weet niet</a:t>
            </a:r>
          </a:p>
        </p:txBody>
      </p:sp>
      <p:sp>
        <p:nvSpPr>
          <p:cNvPr id="15" name="Tekstvak 14"/>
          <p:cNvSpPr txBox="1"/>
          <p:nvPr/>
        </p:nvSpPr>
        <p:spPr>
          <a:xfrm>
            <a:off x="9265925" y="6228232"/>
            <a:ext cx="2663687" cy="46166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BE" sz="2400" u="sng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Registratie in LARS</a:t>
            </a:r>
            <a:r>
              <a:rPr lang="nl-BE" sz="2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84" b="2655"/>
          <a:stretch/>
        </p:blipFill>
        <p:spPr>
          <a:xfrm>
            <a:off x="4074580" y="3666156"/>
            <a:ext cx="4165040" cy="2885136"/>
          </a:xfrm>
          <a:prstGeom prst="rect">
            <a:avLst/>
          </a:prstGeom>
        </p:spPr>
      </p:pic>
      <p:pic>
        <p:nvPicPr>
          <p:cNvPr id="12" name="Afbeelding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059" y="3804806"/>
            <a:ext cx="3600000" cy="2699999"/>
          </a:xfrm>
          <a:prstGeom prst="rect">
            <a:avLst/>
          </a:prstGeom>
        </p:spPr>
      </p:pic>
      <p:sp>
        <p:nvSpPr>
          <p:cNvPr id="13" name="Tekstvak 12"/>
          <p:cNvSpPr txBox="1"/>
          <p:nvPr/>
        </p:nvSpPr>
        <p:spPr>
          <a:xfrm>
            <a:off x="461181" y="1871199"/>
            <a:ext cx="7170265" cy="46166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BE" sz="2400" u="sng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Deelname screening</a:t>
            </a:r>
            <a:r>
              <a:rPr lang="nl-BE" sz="240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:  </a:t>
            </a:r>
            <a:r>
              <a:rPr lang="nl-BE" sz="2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	</a:t>
            </a:r>
            <a:r>
              <a:rPr lang="nl-BE" sz="240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nl-BE" sz="240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sym typeface="Wingdings" panose="05000000000000000000" pitchFamily="2" charset="2"/>
              </a:rPr>
              <a:t> </a:t>
            </a:r>
            <a:r>
              <a:rPr lang="nl-BE" sz="240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Ja 		</a:t>
            </a:r>
            <a:r>
              <a:rPr lang="nl-BE" sz="240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sym typeface="Wingdings" panose="05000000000000000000" pitchFamily="2" charset="2"/>
              </a:rPr>
              <a:t> </a:t>
            </a:r>
            <a:r>
              <a:rPr lang="nl-BE" sz="240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Nee</a:t>
            </a:r>
            <a:endParaRPr lang="nl-BE" sz="200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95408" y="1776076"/>
            <a:ext cx="658425" cy="792549"/>
          </a:xfrm>
          <a:prstGeom prst="rect">
            <a:avLst/>
          </a:prstGeom>
        </p:spPr>
      </p:pic>
      <p:pic>
        <p:nvPicPr>
          <p:cNvPr id="14" name="Afbeelding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43900" y="4917846"/>
            <a:ext cx="658425" cy="792549"/>
          </a:xfrm>
          <a:prstGeom prst="rect">
            <a:avLst/>
          </a:prstGeom>
        </p:spPr>
      </p:pic>
      <p:sp>
        <p:nvSpPr>
          <p:cNvPr id="16" name="Tekstvak 15"/>
          <p:cNvSpPr txBox="1"/>
          <p:nvPr/>
        </p:nvSpPr>
        <p:spPr>
          <a:xfrm>
            <a:off x="472966" y="3060914"/>
            <a:ext cx="7158479" cy="46166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BE" sz="2400" u="sng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Otoscopie</a:t>
            </a:r>
            <a:r>
              <a:rPr lang="nl-BE" sz="240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:  </a:t>
            </a:r>
            <a:r>
              <a:rPr lang="nl-BE" sz="2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	</a:t>
            </a:r>
            <a:r>
              <a:rPr lang="nl-BE" sz="2400" smtClean="0">
                <a:ln w="0"/>
                <a:solidFill>
                  <a:schemeClr val="accent1"/>
                </a:solidFill>
              </a:rPr>
              <a:t> geen bijzonderheden</a:t>
            </a:r>
            <a:r>
              <a:rPr lang="nl-BE" sz="2000" dirty="0" smtClean="0">
                <a:ln w="0"/>
                <a:solidFill>
                  <a:schemeClr val="accent1"/>
                </a:solidFill>
              </a:rPr>
              <a:t>	</a:t>
            </a:r>
          </a:p>
        </p:txBody>
      </p:sp>
      <p:sp>
        <p:nvSpPr>
          <p:cNvPr id="23" name="Tekstvak 22"/>
          <p:cNvSpPr txBox="1"/>
          <p:nvPr/>
        </p:nvSpPr>
        <p:spPr>
          <a:xfrm>
            <a:off x="405519" y="230590"/>
            <a:ext cx="6917635" cy="646331"/>
          </a:xfrm>
          <a:prstGeom prst="rect">
            <a:avLst/>
          </a:prstGeo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BE" sz="36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Casus: </a:t>
            </a:r>
            <a:r>
              <a:rPr lang="nl-BE" sz="3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ARTHUR CLAES, 1LJ</a:t>
            </a:r>
          </a:p>
        </p:txBody>
      </p:sp>
      <p:sp>
        <p:nvSpPr>
          <p:cNvPr id="24" name="Tekstvak 23"/>
          <p:cNvSpPr txBox="1"/>
          <p:nvPr/>
        </p:nvSpPr>
        <p:spPr>
          <a:xfrm>
            <a:off x="2969023" y="2453270"/>
            <a:ext cx="14622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F10 / F10</a:t>
            </a:r>
            <a:endParaRPr lang="nl-BE" sz="24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Tekstvak 24"/>
          <p:cNvSpPr txBox="1"/>
          <p:nvPr/>
        </p:nvSpPr>
        <p:spPr>
          <a:xfrm>
            <a:off x="4940908" y="2449528"/>
            <a:ext cx="14622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4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P4  /  P3</a:t>
            </a:r>
            <a:endParaRPr lang="nl-BE" sz="24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Tekstvak 25"/>
          <p:cNvSpPr txBox="1"/>
          <p:nvPr/>
        </p:nvSpPr>
        <p:spPr>
          <a:xfrm>
            <a:off x="11439631" y="937081"/>
            <a:ext cx="4219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endParaRPr lang="nl-BE" sz="2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7" name="Afbeelding 2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51916" y="4613048"/>
            <a:ext cx="658425" cy="792549"/>
          </a:xfrm>
          <a:prstGeom prst="rect">
            <a:avLst/>
          </a:prstGeom>
        </p:spPr>
      </p:pic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74" r="9358" b="4691"/>
          <a:stretch/>
        </p:blipFill>
        <p:spPr>
          <a:xfrm>
            <a:off x="6048882" y="174410"/>
            <a:ext cx="1616600" cy="1588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7302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  <p:bldP spid="11" grpId="0" animBg="1"/>
      <p:bldP spid="15" grpId="0" animBg="1"/>
      <p:bldP spid="13" grpId="0" animBg="1"/>
      <p:bldP spid="16" grpId="0" animBg="1"/>
      <p:bldP spid="24" grpId="0"/>
      <p:bldP spid="25" grpId="0"/>
      <p:bldP spid="2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365059" y="0"/>
            <a:ext cx="6917635" cy="646331"/>
          </a:xfrm>
          <a:prstGeom prst="rect">
            <a:avLst/>
          </a:prstGeo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BE" sz="36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Casus: AKE TOMASETIG, </a:t>
            </a:r>
            <a:r>
              <a:rPr lang="nl-BE" sz="3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3KK</a:t>
            </a:r>
          </a:p>
        </p:txBody>
      </p:sp>
      <p:sp>
        <p:nvSpPr>
          <p:cNvPr id="5" name="Tekstvak 4"/>
          <p:cNvSpPr txBox="1"/>
          <p:nvPr/>
        </p:nvSpPr>
        <p:spPr>
          <a:xfrm>
            <a:off x="395050" y="614283"/>
            <a:ext cx="7266388" cy="107721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BE" sz="2400" u="sng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Informatie</a:t>
            </a:r>
            <a:r>
              <a:rPr lang="nl-BE" sz="2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: </a:t>
            </a:r>
            <a:r>
              <a:rPr lang="nl-BE" sz="20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Geen </a:t>
            </a:r>
            <a:r>
              <a:rPr lang="nl-BE" sz="20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gekend </a:t>
            </a:r>
            <a:r>
              <a:rPr lang="nl-BE" sz="20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gehoorprobleem</a:t>
            </a:r>
          </a:p>
          <a:p>
            <a:r>
              <a:rPr lang="nl-BE" sz="20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Aangemeld </a:t>
            </a:r>
            <a:r>
              <a:rPr lang="nl-BE" sz="20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voor erg storend gedrag in de klas </a:t>
            </a:r>
            <a:r>
              <a:rPr lang="nl-BE" sz="20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en </a:t>
            </a:r>
          </a:p>
          <a:p>
            <a:r>
              <a:rPr lang="nl-BE" sz="20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presteert </a:t>
            </a:r>
            <a:r>
              <a:rPr lang="nl-BE" sz="20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ondermaats bij </a:t>
            </a:r>
            <a:r>
              <a:rPr lang="nl-BE" sz="20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knutselactiviteiten</a:t>
            </a:r>
            <a:endParaRPr lang="nl-BE" sz="20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6" name="Tekstvak 5"/>
          <p:cNvSpPr txBox="1"/>
          <p:nvPr/>
        </p:nvSpPr>
        <p:spPr>
          <a:xfrm>
            <a:off x="7699518" y="957728"/>
            <a:ext cx="4230094" cy="230832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BE" sz="2400" u="sng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Risicofactoren perceptief GV</a:t>
            </a:r>
            <a:r>
              <a:rPr lang="nl-BE" sz="2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: </a:t>
            </a:r>
          </a:p>
          <a:p>
            <a:r>
              <a:rPr lang="nl-BE" sz="20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sym typeface="Wingdings" panose="05000000000000000000" pitchFamily="2" charset="2"/>
              </a:rPr>
              <a:t> </a:t>
            </a:r>
            <a:r>
              <a:rPr lang="nl-BE" sz="2000" dirty="0" smtClean="0">
                <a:ln w="0"/>
                <a:solidFill>
                  <a:schemeClr val="accent1"/>
                </a:solidFill>
              </a:rPr>
              <a:t>Geen neonatale gehoortest</a:t>
            </a:r>
            <a:endParaRPr lang="nl-BE" sz="2400" dirty="0" smtClean="0">
              <a:ln w="0"/>
              <a:solidFill>
                <a:schemeClr val="accent1"/>
              </a:solidFill>
            </a:endParaRPr>
          </a:p>
          <a:p>
            <a:r>
              <a:rPr lang="nl-BE" sz="2000" dirty="0" smtClean="0">
                <a:ln w="0"/>
                <a:solidFill>
                  <a:schemeClr val="accent1"/>
                </a:solidFill>
                <a:sym typeface="Wingdings" panose="05000000000000000000" pitchFamily="2" charset="2"/>
              </a:rPr>
              <a:t> </a:t>
            </a:r>
            <a:r>
              <a:rPr lang="nl-BE" sz="2000" dirty="0" smtClean="0">
                <a:ln w="0"/>
                <a:solidFill>
                  <a:schemeClr val="accent1"/>
                </a:solidFill>
              </a:rPr>
              <a:t>Prematuriteit (≤ 32w)</a:t>
            </a:r>
            <a:endParaRPr lang="nl-BE" sz="2000" dirty="0">
              <a:ln w="0"/>
              <a:solidFill>
                <a:schemeClr val="accent1"/>
              </a:solidFill>
            </a:endParaRPr>
          </a:p>
          <a:p>
            <a:r>
              <a:rPr lang="nl-BE" sz="2000" dirty="0" smtClean="0">
                <a:ln w="0"/>
                <a:solidFill>
                  <a:schemeClr val="accent1"/>
                </a:solidFill>
                <a:sym typeface="Wingdings" panose="05000000000000000000" pitchFamily="2" charset="2"/>
              </a:rPr>
              <a:t> </a:t>
            </a:r>
            <a:r>
              <a:rPr lang="nl-BE" sz="2000" dirty="0" smtClean="0">
                <a:ln w="0"/>
                <a:solidFill>
                  <a:schemeClr val="accent1"/>
                </a:solidFill>
              </a:rPr>
              <a:t>Intra-uteriene </a:t>
            </a:r>
            <a:r>
              <a:rPr lang="nl-BE" sz="2000" dirty="0">
                <a:ln w="0"/>
                <a:solidFill>
                  <a:schemeClr val="accent1"/>
                </a:solidFill>
              </a:rPr>
              <a:t>CMV-infectie</a:t>
            </a:r>
          </a:p>
          <a:p>
            <a:r>
              <a:rPr lang="nl-BE" sz="2000" dirty="0" smtClean="0">
                <a:ln w="0"/>
                <a:solidFill>
                  <a:schemeClr val="accent1"/>
                </a:solidFill>
                <a:sym typeface="Wingdings" panose="05000000000000000000" pitchFamily="2" charset="2"/>
              </a:rPr>
              <a:t> </a:t>
            </a:r>
            <a:r>
              <a:rPr lang="nl-BE" sz="2000" dirty="0" smtClean="0">
                <a:ln w="0"/>
                <a:solidFill>
                  <a:schemeClr val="accent1"/>
                </a:solidFill>
              </a:rPr>
              <a:t>Bacteriële </a:t>
            </a:r>
            <a:r>
              <a:rPr lang="nl-BE" sz="2000" dirty="0">
                <a:ln w="0"/>
                <a:solidFill>
                  <a:schemeClr val="accent1"/>
                </a:solidFill>
              </a:rPr>
              <a:t>meningitis</a:t>
            </a:r>
          </a:p>
          <a:p>
            <a:r>
              <a:rPr lang="nl-BE" sz="2000" dirty="0" smtClean="0">
                <a:ln w="0"/>
                <a:solidFill>
                  <a:schemeClr val="accent1"/>
                </a:solidFill>
                <a:sym typeface="Wingdings" panose="05000000000000000000" pitchFamily="2" charset="2"/>
              </a:rPr>
              <a:t> Zware h</a:t>
            </a:r>
            <a:r>
              <a:rPr lang="nl-BE" sz="2000" dirty="0" smtClean="0">
                <a:ln w="0"/>
                <a:solidFill>
                  <a:schemeClr val="accent1"/>
                </a:solidFill>
              </a:rPr>
              <a:t>oofdtrauma</a:t>
            </a:r>
          </a:p>
          <a:p>
            <a:r>
              <a:rPr lang="nl-BE" sz="2000" dirty="0" smtClean="0">
                <a:ln w="0"/>
                <a:solidFill>
                  <a:schemeClr val="accent1"/>
                </a:solidFill>
                <a:sym typeface="Wingdings" panose="05000000000000000000" pitchFamily="2" charset="2"/>
              </a:rPr>
              <a:t> </a:t>
            </a:r>
            <a:r>
              <a:rPr lang="nl-BE" sz="2000" dirty="0" smtClean="0">
                <a:ln w="0"/>
                <a:solidFill>
                  <a:schemeClr val="accent1"/>
                </a:solidFill>
              </a:rPr>
              <a:t>Familiale erfelijke slechthorendheid</a:t>
            </a:r>
            <a:endParaRPr lang="nl-BE" sz="2000" dirty="0">
              <a:ln w="0"/>
              <a:solidFill>
                <a:schemeClr val="accent1"/>
              </a:solidFill>
            </a:endParaRPr>
          </a:p>
        </p:txBody>
      </p:sp>
      <p:sp>
        <p:nvSpPr>
          <p:cNvPr id="10" name="Tekstvak 9"/>
          <p:cNvSpPr txBox="1"/>
          <p:nvPr/>
        </p:nvSpPr>
        <p:spPr>
          <a:xfrm>
            <a:off x="354732" y="2418327"/>
            <a:ext cx="7276714" cy="46166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BE" sz="2400" u="sng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Audiometrie</a:t>
            </a:r>
            <a:r>
              <a:rPr lang="nl-BE" sz="2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:  	 </a:t>
            </a:r>
            <a:r>
              <a:rPr lang="nl-BE" sz="2400" b="1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Re</a:t>
            </a:r>
            <a:r>
              <a:rPr lang="nl-BE" sz="2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:</a:t>
            </a:r>
            <a:r>
              <a:rPr lang="nl-BE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nl-BE" sz="2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  		    </a:t>
            </a:r>
            <a:r>
              <a:rPr lang="nl-BE" sz="2400" b="1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Li</a:t>
            </a:r>
            <a:r>
              <a:rPr lang="nl-BE" sz="2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:  </a:t>
            </a:r>
            <a:r>
              <a:rPr lang="nl-BE" sz="20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	</a:t>
            </a:r>
          </a:p>
        </p:txBody>
      </p:sp>
      <p:sp>
        <p:nvSpPr>
          <p:cNvPr id="15" name="Tekstvak 14"/>
          <p:cNvSpPr txBox="1"/>
          <p:nvPr/>
        </p:nvSpPr>
        <p:spPr>
          <a:xfrm>
            <a:off x="9265925" y="6164732"/>
            <a:ext cx="2663687" cy="46166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BE" sz="2400" u="sng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Registratie in LARS</a:t>
            </a:r>
            <a:r>
              <a:rPr lang="nl-BE" sz="2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</a:p>
        </p:txBody>
      </p:sp>
      <p:pic>
        <p:nvPicPr>
          <p:cNvPr id="12" name="Afbeelding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059" y="3804806"/>
            <a:ext cx="3600000" cy="2699999"/>
          </a:xfrm>
          <a:prstGeom prst="rect">
            <a:avLst/>
          </a:prstGeom>
        </p:spPr>
      </p:pic>
      <p:sp>
        <p:nvSpPr>
          <p:cNvPr id="13" name="Tekstvak 12"/>
          <p:cNvSpPr txBox="1"/>
          <p:nvPr/>
        </p:nvSpPr>
        <p:spPr>
          <a:xfrm>
            <a:off x="354451" y="1832062"/>
            <a:ext cx="7276995" cy="46166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BE" sz="2400" u="sng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Audiometrie op maat</a:t>
            </a:r>
            <a:r>
              <a:rPr lang="nl-BE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: </a:t>
            </a:r>
            <a:r>
              <a:rPr lang="nl-BE" sz="2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 	 </a:t>
            </a:r>
            <a:r>
              <a:rPr lang="nl-BE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sym typeface="Wingdings" panose="05000000000000000000" pitchFamily="2" charset="2"/>
              </a:rPr>
              <a:t> </a:t>
            </a:r>
            <a:r>
              <a:rPr lang="nl-BE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Ja 		</a:t>
            </a:r>
            <a:r>
              <a:rPr lang="nl-BE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sym typeface="Wingdings" panose="05000000000000000000" pitchFamily="2" charset="2"/>
              </a:rPr>
              <a:t> </a:t>
            </a:r>
            <a:r>
              <a:rPr lang="nl-BE" sz="2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Nee</a:t>
            </a:r>
            <a:endParaRPr lang="nl-BE" sz="20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16" name="Afbeelding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93597" y="1714592"/>
            <a:ext cx="658425" cy="792549"/>
          </a:xfrm>
          <a:prstGeom prst="rect">
            <a:avLst/>
          </a:prstGeom>
        </p:spPr>
      </p:pic>
      <p:sp>
        <p:nvSpPr>
          <p:cNvPr id="17" name="Tekstvak 16"/>
          <p:cNvSpPr txBox="1"/>
          <p:nvPr/>
        </p:nvSpPr>
        <p:spPr>
          <a:xfrm>
            <a:off x="365058" y="3000738"/>
            <a:ext cx="7266387" cy="46166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BE" sz="2400" u="sng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Otoscopie</a:t>
            </a:r>
            <a:r>
              <a:rPr lang="nl-BE" sz="2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: </a:t>
            </a:r>
            <a:r>
              <a:rPr lang="nl-BE" sz="2400" dirty="0" smtClean="0">
                <a:ln w="0"/>
                <a:solidFill>
                  <a:schemeClr val="accent1"/>
                </a:solidFill>
              </a:rPr>
              <a:t> vochtniveau rechts</a:t>
            </a:r>
            <a:endParaRPr lang="nl-BE" sz="2000" dirty="0" smtClean="0">
              <a:ln w="0"/>
              <a:solidFill>
                <a:schemeClr val="accent1"/>
              </a:solidFill>
            </a:endParaRPr>
          </a:p>
        </p:txBody>
      </p:sp>
      <p:sp>
        <p:nvSpPr>
          <p:cNvPr id="18" name="Tekstvak 17"/>
          <p:cNvSpPr txBox="1"/>
          <p:nvPr/>
        </p:nvSpPr>
        <p:spPr>
          <a:xfrm>
            <a:off x="4762893" y="2404976"/>
            <a:ext cx="14622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4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P4 / P4</a:t>
            </a:r>
            <a:endParaRPr lang="nl-BE" sz="24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Tekstvak 21"/>
          <p:cNvSpPr txBox="1"/>
          <p:nvPr/>
        </p:nvSpPr>
        <p:spPr>
          <a:xfrm>
            <a:off x="8447713" y="3457021"/>
            <a:ext cx="3481899" cy="261610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BE" sz="2400" u="sng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Beleid</a:t>
            </a:r>
            <a:r>
              <a:rPr lang="nl-BE" sz="2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: </a:t>
            </a:r>
          </a:p>
          <a:p>
            <a:r>
              <a:rPr lang="nl-BE" sz="20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sym typeface="Wingdings" panose="05000000000000000000" pitchFamily="2" charset="2"/>
              </a:rPr>
              <a:t> Geen nazorg</a:t>
            </a:r>
            <a:endParaRPr lang="nl-BE" sz="2400" b="1" dirty="0" smtClean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r>
              <a:rPr lang="nl-BE" sz="20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sym typeface="Wingdings" panose="05000000000000000000" pitchFamily="2" charset="2"/>
              </a:rPr>
              <a:t> Doorverwijzing</a:t>
            </a:r>
            <a:endParaRPr lang="nl-BE" sz="2000" b="1" dirty="0" smtClean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r>
              <a:rPr lang="nl-BE" sz="20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sym typeface="Wingdings" panose="05000000000000000000" pitchFamily="2" charset="2"/>
              </a:rPr>
              <a:t> Selectief onderzoek</a:t>
            </a:r>
            <a:endParaRPr lang="nl-BE" sz="2000" dirty="0" smtClean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r>
              <a:rPr lang="nl-BE" sz="20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sym typeface="Wingdings" panose="05000000000000000000" pitchFamily="2" charset="2"/>
              </a:rPr>
              <a:t> Otoscopie </a:t>
            </a:r>
          </a:p>
          <a:p>
            <a:r>
              <a:rPr lang="nl-BE" sz="20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sym typeface="Wingdings" panose="05000000000000000000" pitchFamily="2" charset="2"/>
              </a:rPr>
              <a:t> Opvolging ORL aanmoedigen</a:t>
            </a:r>
            <a:endParaRPr lang="nl-BE" sz="2000" dirty="0" smtClean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marL="342900" indent="-342900">
              <a:buFont typeface="Wingdings" panose="05000000000000000000" pitchFamily="2" charset="2"/>
              <a:buChar char="o"/>
            </a:pPr>
            <a:r>
              <a:rPr lang="nl-BE" sz="20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sym typeface="Wingdings" panose="05000000000000000000" pitchFamily="2" charset="2"/>
              </a:rPr>
              <a:t>Ander</a:t>
            </a:r>
            <a:endParaRPr lang="nl-BE" sz="20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sym typeface="Wingdings" panose="05000000000000000000" pitchFamily="2" charset="2"/>
            </a:endParaRPr>
          </a:p>
          <a:p>
            <a:pPr marL="342900" indent="-342900">
              <a:buFont typeface="Wingdings" panose="05000000000000000000" pitchFamily="2" charset="2"/>
              <a:buChar char="o"/>
            </a:pPr>
            <a:r>
              <a:rPr lang="nl-BE" sz="20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sym typeface="Wingdings" panose="05000000000000000000" pitchFamily="2" charset="2"/>
              </a:rPr>
              <a:t>Weet niet</a:t>
            </a:r>
          </a:p>
        </p:txBody>
      </p:sp>
      <p:pic>
        <p:nvPicPr>
          <p:cNvPr id="24" name="Afbeelding 2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35868" y="3995430"/>
            <a:ext cx="658425" cy="792549"/>
          </a:xfrm>
          <a:prstGeom prst="rect">
            <a:avLst/>
          </a:prstGeom>
        </p:spPr>
      </p:pic>
      <p:sp>
        <p:nvSpPr>
          <p:cNvPr id="20" name="Tekstvak 19"/>
          <p:cNvSpPr txBox="1"/>
          <p:nvPr/>
        </p:nvSpPr>
        <p:spPr>
          <a:xfrm>
            <a:off x="2792825" y="2414470"/>
            <a:ext cx="14622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 1 </a:t>
            </a:r>
            <a:r>
              <a:rPr lang="nl-BE" sz="24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  P4</a:t>
            </a:r>
            <a:endParaRPr lang="nl-BE" sz="24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Tekstvak 20"/>
          <p:cNvSpPr txBox="1"/>
          <p:nvPr/>
        </p:nvSpPr>
        <p:spPr>
          <a:xfrm>
            <a:off x="11439631" y="937081"/>
            <a:ext cx="4219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endParaRPr lang="nl-BE" sz="2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245"/>
          <a:stretch/>
        </p:blipFill>
        <p:spPr>
          <a:xfrm>
            <a:off x="4050467" y="3614546"/>
            <a:ext cx="4199993" cy="2890259"/>
          </a:xfrm>
          <a:prstGeom prst="rect">
            <a:avLst/>
          </a:prstGeom>
        </p:spPr>
      </p:pic>
      <p:pic>
        <p:nvPicPr>
          <p:cNvPr id="2" name="Afbeelding 1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010"/>
          <a:stretch/>
        </p:blipFill>
        <p:spPr>
          <a:xfrm>
            <a:off x="6219785" y="600860"/>
            <a:ext cx="1441653" cy="1080000"/>
          </a:xfrm>
          <a:prstGeom prst="rect">
            <a:avLst/>
          </a:prstGeom>
        </p:spPr>
      </p:pic>
      <p:pic>
        <p:nvPicPr>
          <p:cNvPr id="19" name="Afbeelding 1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47899" y="4594705"/>
            <a:ext cx="658425" cy="792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6758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  <p:bldP spid="15" grpId="0" animBg="1"/>
      <p:bldP spid="13" grpId="0" animBg="1"/>
      <p:bldP spid="17" grpId="0" animBg="1"/>
      <p:bldP spid="18" grpId="0"/>
      <p:bldP spid="22" grpId="0" animBg="1"/>
      <p:bldP spid="20" grpId="0"/>
      <p:bldP spid="21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701</TotalTime>
  <Words>736</Words>
  <Application>Microsoft Office PowerPoint</Application>
  <PresentationFormat>Breedbeeld</PresentationFormat>
  <Paragraphs>241</Paragraphs>
  <Slides>8</Slides>
  <Notes>8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CECILE GUERIN</dc:creator>
  <cp:lastModifiedBy>CECILE GUERIN</cp:lastModifiedBy>
  <cp:revision>87</cp:revision>
  <dcterms:created xsi:type="dcterms:W3CDTF">2015-09-27T16:05:26Z</dcterms:created>
  <dcterms:modified xsi:type="dcterms:W3CDTF">2015-11-17T13:23:02Z</dcterms:modified>
</cp:coreProperties>
</file>